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Ubuntu"/>
      <p:regular r:id="rId46"/>
      <p:bold r:id="rId47"/>
      <p:italic r:id="rId48"/>
      <p:boldItalic r:id="rId49"/>
    </p:embeddedFont>
    <p:embeddedFont>
      <p:font typeface="Lexend SemiBold"/>
      <p:regular r:id="rId50"/>
      <p:bold r:id="rId51"/>
    </p:embeddedFont>
    <p:embeddedFont>
      <p:font typeface="Tahoma"/>
      <p:regular r:id="rId52"/>
      <p:bold r:id="rId53"/>
    </p:embeddedFont>
    <p:embeddedFont>
      <p:font typeface="Lexend"/>
      <p:regular r:id="rId54"/>
      <p:bold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Ubuntu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Ubuntu-italic.fntdata"/><Relationship Id="rId47" Type="http://schemas.openxmlformats.org/officeDocument/2006/relationships/font" Target="fonts/Ubuntu-bold.fntdata"/><Relationship Id="rId49" Type="http://schemas.openxmlformats.org/officeDocument/2006/relationships/font" Target="fonts/Ubuntu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exendSemiBold-bold.fntdata"/><Relationship Id="rId50" Type="http://schemas.openxmlformats.org/officeDocument/2006/relationships/font" Target="fonts/LexendSemiBold-regular.fntdata"/><Relationship Id="rId53" Type="http://schemas.openxmlformats.org/officeDocument/2006/relationships/font" Target="fonts/Tahoma-bold.fntdata"/><Relationship Id="rId52" Type="http://schemas.openxmlformats.org/officeDocument/2006/relationships/font" Target="fonts/Tahoma-regular.fntdata"/><Relationship Id="rId11" Type="http://schemas.openxmlformats.org/officeDocument/2006/relationships/slide" Target="slides/slide6.xml"/><Relationship Id="rId55" Type="http://schemas.openxmlformats.org/officeDocument/2006/relationships/font" Target="fonts/Lexend-bold.fntdata"/><Relationship Id="rId10" Type="http://schemas.openxmlformats.org/officeDocument/2006/relationships/slide" Target="slides/slide5.xml"/><Relationship Id="rId54" Type="http://schemas.openxmlformats.org/officeDocument/2006/relationships/font" Target="fonts/Lexen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1c1db44cc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11c1db44cc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de26f95880ceb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de26f95880ceb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fff47e5dd61bec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fff47e5dd61bec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7fff47e5dd61be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7fff47e5dd61be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2a6335a6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e2a6335a6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30d2dce83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30d2dce83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30d2dce8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30d2dce8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7fff47e5dd61bec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7fff47e5dd61bec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11c1db44cc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11c1db44cc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7fff47e5dd61bec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7fff47e5dd61bec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df1742e1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adf1742e1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7fff47e5dd61bec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7fff47e5dd61bec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11c1db44cc_1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11c1db44cc_1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1fa730f0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11fa730f0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1fa730f0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1fa730f0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11fa730f0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11fa730f0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1fa730f0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11fa730f0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1fa730f0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1fa730f0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11fa730f03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11fa730f03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11fa730f0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11fa730f0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11fa730f03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11fa730f0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df1742e1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df1742e1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11fa730f0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11fa730f0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11fa730f0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11fa730f0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1fa730f0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11fa730f0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11fa730f0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11fa730f0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11fa730f03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11fa730f03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11c1db44cc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11c1db44cc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11c1db44cc_1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11c1db44cc_1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11c1db44cc_1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11c1db44cc_1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fff47e5dd61bec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fff47e5dd61bec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9b0f437634f7e2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9b0f437634f7e2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30d2dce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30d2dce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11c1db44cc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11c1db44cc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1c1db44c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1c1db44c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11c1db44c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11c1db44c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1c1db44cc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1c1db44cc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1c1db44cc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1c1db44cc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1c1db44cc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11c1db44cc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9144000" y="0"/>
                </a:moveTo>
                <a:lnTo>
                  <a:pt x="0" y="0"/>
                </a:lnTo>
                <a:lnTo>
                  <a:pt x="0" y="10287000"/>
                </a:lnTo>
                <a:lnTo>
                  <a:pt x="9144000" y="10287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575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2" name="Google Shape;52;p13"/>
          <p:cNvSpPr/>
          <p:nvPr/>
        </p:nvSpPr>
        <p:spPr>
          <a:xfrm>
            <a:off x="578124" y="4298182"/>
            <a:ext cx="2340293" cy="0"/>
          </a:xfrm>
          <a:custGeom>
            <a:rect b="b" l="l" r="r" t="t"/>
            <a:pathLst>
              <a:path extrusionOk="0" h="120000" w="4680585">
                <a:moveTo>
                  <a:pt x="0" y="0"/>
                </a:moveTo>
                <a:lnTo>
                  <a:pt x="4680000" y="0"/>
                </a:lnTo>
              </a:path>
            </a:pathLst>
          </a:custGeom>
          <a:noFill/>
          <a:ln cap="flat" cmpd="sng" w="19050">
            <a:solidFill>
              <a:srgbClr val="FF57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222250" y="186690"/>
            <a:ext cx="8699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500">
                <a:solidFill>
                  <a:srgbClr val="FF5757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862377" y="2335474"/>
            <a:ext cx="43980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000" u="sng">
                <a:solidFill>
                  <a:srgbClr val="F8474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6999"/>
                </a:lnTo>
                <a:lnTo>
                  <a:pt x="18288000" y="10286999"/>
                </a:lnTo>
                <a:lnTo>
                  <a:pt x="18288000" y="0"/>
                </a:lnTo>
                <a:close/>
              </a:path>
            </a:pathLst>
          </a:custGeom>
          <a:solidFill>
            <a:srgbClr val="F8474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64" name="Google Shape;64;p15"/>
          <p:cNvSpPr txBox="1"/>
          <p:nvPr>
            <p:ph type="ctrTitle"/>
          </p:nvPr>
        </p:nvSpPr>
        <p:spPr>
          <a:xfrm>
            <a:off x="508000" y="806958"/>
            <a:ext cx="6573000" cy="1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500">
                <a:solidFill>
                  <a:srgbClr val="FF5757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1371600" y="2880360"/>
            <a:ext cx="64008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000" u="sng">
                <a:solidFill>
                  <a:srgbClr val="F8474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  <a:defRPr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25.png"/><Relationship Id="rId5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24.jpg"/><Relationship Id="rId5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28.jp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40.png"/><Relationship Id="rId7" Type="http://schemas.openxmlformats.org/officeDocument/2006/relationships/image" Target="../media/image30.jpg"/><Relationship Id="rId8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31.png"/><Relationship Id="rId5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37.jpg"/><Relationship Id="rId5" Type="http://schemas.openxmlformats.org/officeDocument/2006/relationships/image" Target="../media/image14.jpg"/><Relationship Id="rId6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45.jpg"/><Relationship Id="rId5" Type="http://schemas.openxmlformats.org/officeDocument/2006/relationships/image" Target="../media/image41.pn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46.jp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Relationship Id="rId4" Type="http://schemas.openxmlformats.org/officeDocument/2006/relationships/image" Target="../media/image50.jp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0.png"/><Relationship Id="rId4" Type="http://schemas.openxmlformats.org/officeDocument/2006/relationships/image" Target="../media/image5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0.png"/><Relationship Id="rId4" Type="http://schemas.openxmlformats.org/officeDocument/2006/relationships/image" Target="../media/image5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0.png"/><Relationship Id="rId4" Type="http://schemas.openxmlformats.org/officeDocument/2006/relationships/image" Target="../media/image5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Relationship Id="rId4" Type="http://schemas.openxmlformats.org/officeDocument/2006/relationships/image" Target="../media/image5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png"/><Relationship Id="rId4" Type="http://schemas.openxmlformats.org/officeDocument/2006/relationships/image" Target="../media/image7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0.png"/><Relationship Id="rId4" Type="http://schemas.openxmlformats.org/officeDocument/2006/relationships/image" Target="../media/image6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png"/><Relationship Id="rId4" Type="http://schemas.openxmlformats.org/officeDocument/2006/relationships/image" Target="../media/image60.jpg"/><Relationship Id="rId5" Type="http://schemas.openxmlformats.org/officeDocument/2006/relationships/image" Target="../media/image7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Relationship Id="rId4" Type="http://schemas.openxmlformats.org/officeDocument/2006/relationships/image" Target="../media/image2.jpg"/><Relationship Id="rId5" Type="http://schemas.openxmlformats.org/officeDocument/2006/relationships/image" Target="../media/image14.jpg"/><Relationship Id="rId6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png"/><Relationship Id="rId4" Type="http://schemas.openxmlformats.org/officeDocument/2006/relationships/image" Target="../media/image6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0.png"/><Relationship Id="rId4" Type="http://schemas.openxmlformats.org/officeDocument/2006/relationships/image" Target="../media/image64.jpg"/><Relationship Id="rId5" Type="http://schemas.openxmlformats.org/officeDocument/2006/relationships/image" Target="../media/image6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0.png"/><Relationship Id="rId4" Type="http://schemas.openxmlformats.org/officeDocument/2006/relationships/image" Target="../media/image6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Relationship Id="rId4" Type="http://schemas.openxmlformats.org/officeDocument/2006/relationships/image" Target="../media/image69.jpg"/><Relationship Id="rId5" Type="http://schemas.openxmlformats.org/officeDocument/2006/relationships/image" Target="../media/image6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png"/><Relationship Id="rId4" Type="http://schemas.openxmlformats.org/officeDocument/2006/relationships/image" Target="../media/image76.jpg"/><Relationship Id="rId5" Type="http://schemas.openxmlformats.org/officeDocument/2006/relationships/image" Target="../media/image7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7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7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7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Relationship Id="rId4" Type="http://schemas.openxmlformats.org/officeDocument/2006/relationships/image" Target="../media/image74.jp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Relationship Id="rId4" Type="http://schemas.openxmlformats.org/officeDocument/2006/relationships/image" Target="../media/image7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Relationship Id="rId4" Type="http://schemas.openxmlformats.org/officeDocument/2006/relationships/image" Target="../media/image11.jpg"/><Relationship Id="rId5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9879" l="-1569" r="1569" t="-9880"/>
          <a:stretch/>
        </p:blipFill>
        <p:spPr>
          <a:xfrm>
            <a:off x="4508800" y="-578025"/>
            <a:ext cx="4635200" cy="572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4900"/>
            <a:ext cx="6408402" cy="518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ctrTitle"/>
          </p:nvPr>
        </p:nvSpPr>
        <p:spPr>
          <a:xfrm>
            <a:off x="304500" y="1881561"/>
            <a:ext cx="39996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Team OE Chile rumbo a </a:t>
            </a:r>
            <a:r>
              <a:rPr b="1" lang="es" sz="3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Santiago</a:t>
            </a:r>
            <a:r>
              <a:rPr b="1" lang="es" sz="3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2027</a:t>
            </a:r>
            <a:endParaRPr b="1" sz="3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625" y="191650"/>
            <a:ext cx="1908398" cy="5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idx="4294967295" type="title"/>
          </p:nvPr>
        </p:nvSpPr>
        <p:spPr>
          <a:xfrm>
            <a:off x="243675" y="288700"/>
            <a:ext cx="52440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0">
            <a:sp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/>
              <a:t>Más beneficios del auspicio</a:t>
            </a:r>
            <a:endParaRPr b="1" sz="2100"/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5">
            <a:alphaModFix/>
          </a:blip>
          <a:srcRect b="46771" l="27533" r="24589" t="0"/>
          <a:stretch/>
        </p:blipFill>
        <p:spPr>
          <a:xfrm>
            <a:off x="812700" y="1841125"/>
            <a:ext cx="1249625" cy="13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 rotWithShape="1">
          <a:blip r:embed="rId6">
            <a:alphaModFix/>
          </a:blip>
          <a:srcRect b="19702" l="27164" r="66033" t="30568"/>
          <a:stretch/>
        </p:blipFill>
        <p:spPr>
          <a:xfrm>
            <a:off x="2668025" y="1586350"/>
            <a:ext cx="621925" cy="23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 rotWithShape="1">
          <a:blip r:embed="rId6">
            <a:alphaModFix/>
          </a:blip>
          <a:srcRect b="4775" l="34254" r="5900" t="15897"/>
          <a:stretch/>
        </p:blipFill>
        <p:spPr>
          <a:xfrm>
            <a:off x="3256625" y="887500"/>
            <a:ext cx="5471950" cy="37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>
            <p:ph idx="4294967295" type="title"/>
          </p:nvPr>
        </p:nvSpPr>
        <p:spPr>
          <a:xfrm>
            <a:off x="243675" y="288700"/>
            <a:ext cx="52440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0">
            <a:sp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/>
              <a:t>Más beneficios del auspicio</a:t>
            </a:r>
            <a:endParaRPr b="1" sz="2100"/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5">
            <a:alphaModFix/>
          </a:blip>
          <a:srcRect b="46771" l="27533" r="24589" t="0"/>
          <a:stretch/>
        </p:blipFill>
        <p:spPr>
          <a:xfrm>
            <a:off x="812700" y="1841125"/>
            <a:ext cx="1249625" cy="13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4725" y="913300"/>
            <a:ext cx="6776874" cy="326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idx="4294967295" type="ctrTitle"/>
          </p:nvPr>
        </p:nvSpPr>
        <p:spPr>
          <a:xfrm>
            <a:off x="364400" y="289525"/>
            <a:ext cx="65652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EXPOSICIÓN DE MARCA: </a:t>
            </a: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ALCANCE EN MEDIOS DE COMUNICACIÓN 2024</a:t>
            </a:r>
            <a:endParaRPr sz="25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364400" y="2324225"/>
            <a:ext cx="29103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495475" y="1552313"/>
            <a:ext cx="4178400" cy="20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Desde enero hasta</a:t>
            </a: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mayo del 2024, </a:t>
            </a:r>
            <a:r>
              <a:rPr b="1"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hemos aparecido en 201 medios de comunicación</a:t>
            </a: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391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98"/>
              <a:buFont typeface="Ubuntu"/>
              <a:buChar char="-"/>
            </a:pPr>
            <a:r>
              <a:rPr lang="es" sz="1697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166 periódicos online.</a:t>
            </a:r>
            <a:endParaRPr sz="1697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39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Font typeface="Ubuntu"/>
              <a:buChar char="-"/>
            </a:pPr>
            <a:r>
              <a:rPr lang="es" sz="1697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5 periódicos impresos.</a:t>
            </a:r>
            <a:endParaRPr sz="1697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39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Font typeface="Ubuntu"/>
              <a:buChar char="-"/>
            </a:pPr>
            <a:r>
              <a:rPr lang="es" sz="1697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16 en radios.</a:t>
            </a:r>
            <a:endParaRPr sz="1697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39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Font typeface="Ubuntu"/>
              <a:buChar char="-"/>
            </a:pPr>
            <a:r>
              <a:rPr lang="es" sz="1697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14 en televisión.</a:t>
            </a:r>
            <a:endParaRPr sz="1697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972" y="1076012"/>
            <a:ext cx="1952000" cy="362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idx="4294967295" type="ctrTitle"/>
          </p:nvPr>
        </p:nvSpPr>
        <p:spPr>
          <a:xfrm>
            <a:off x="311950" y="333225"/>
            <a:ext cx="70023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</a:t>
            </a: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XPOSICIÓN DE MARCA</a:t>
            </a: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: </a:t>
            </a:r>
            <a:r>
              <a:rPr lang="es" sz="25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ALCANCE EN MEDIOS DE COMUNICACIÓN 2023</a:t>
            </a:r>
            <a:endParaRPr sz="25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364400" y="2324225"/>
            <a:ext cx="29103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369900" y="1610350"/>
            <a:ext cx="3177900" cy="23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Durante el 2023, </a:t>
            </a:r>
            <a:r>
              <a:rPr b="1"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Olimpiadas Especiales Chile obtuvo </a:t>
            </a:r>
            <a:r>
              <a:rPr b="1"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143</a:t>
            </a:r>
            <a:r>
              <a:rPr b="1"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apariciones de prensa </a:t>
            </a: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nivel regional y nacional.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-"/>
            </a:pP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68 periódicos online.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-"/>
            </a:pP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25 en radio.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Char char="-"/>
            </a:pPr>
            <a:r>
              <a:rPr lang="es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50 en televisión.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309" y="1518800"/>
            <a:ext cx="2568892" cy="29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4025" y="1518800"/>
            <a:ext cx="1776776" cy="297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304075" y="269775"/>
            <a:ext cx="69750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999"/>
              <a:buNone/>
            </a:pPr>
            <a:r>
              <a:rPr b="1" lang="es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IMPACTO EN PRENSA POR ANUNCIO DE LOS JUEGOS MUNDIALES SANTIAGO 2027</a:t>
            </a:r>
            <a:endParaRPr b="1"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4736275" y="1446975"/>
            <a:ext cx="4186800" cy="25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s" sz="1697">
                <a:solidFill>
                  <a:schemeClr val="lt1"/>
                </a:solidFill>
              </a:rPr>
              <a:t>Olimpiadas Especiales Chile obtuvo </a:t>
            </a:r>
            <a:r>
              <a:rPr lang="es" sz="1697">
                <a:solidFill>
                  <a:schemeClr val="lt1"/>
                </a:solidFill>
              </a:rPr>
              <a:t>175 impactos en medios:</a:t>
            </a:r>
            <a:endParaRPr sz="1697">
              <a:solidFill>
                <a:schemeClr val="lt1"/>
              </a:solidFill>
            </a:endParaRPr>
          </a:p>
          <a:p>
            <a:pPr indent="-336391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98"/>
              <a:buChar char="-"/>
            </a:pPr>
            <a:r>
              <a:rPr lang="es" sz="1697">
                <a:solidFill>
                  <a:schemeClr val="lt1"/>
                </a:solidFill>
              </a:rPr>
              <a:t>144 periódicos online.</a:t>
            </a:r>
            <a:endParaRPr sz="1697">
              <a:solidFill>
                <a:schemeClr val="lt1"/>
              </a:solidFill>
            </a:endParaRPr>
          </a:p>
          <a:p>
            <a:pPr indent="-336391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Char char="-"/>
            </a:pPr>
            <a:r>
              <a:rPr lang="es" sz="1697">
                <a:solidFill>
                  <a:schemeClr val="lt1"/>
                </a:solidFill>
              </a:rPr>
              <a:t>5 periódicos impresos.</a:t>
            </a:r>
            <a:endParaRPr sz="1697">
              <a:solidFill>
                <a:schemeClr val="lt1"/>
              </a:solidFill>
            </a:endParaRPr>
          </a:p>
          <a:p>
            <a:pPr indent="-336391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Char char="-"/>
            </a:pPr>
            <a:r>
              <a:rPr lang="es" sz="1697">
                <a:solidFill>
                  <a:schemeClr val="lt1"/>
                </a:solidFill>
              </a:rPr>
              <a:t>14 en radios.</a:t>
            </a:r>
            <a:endParaRPr sz="1697">
              <a:solidFill>
                <a:schemeClr val="lt1"/>
              </a:solidFill>
            </a:endParaRPr>
          </a:p>
          <a:p>
            <a:pPr indent="-336391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98"/>
              <a:buChar char="-"/>
            </a:pPr>
            <a:r>
              <a:rPr lang="es" sz="1697">
                <a:solidFill>
                  <a:schemeClr val="lt1"/>
                </a:solidFill>
              </a:rPr>
              <a:t>12 en televisión.</a:t>
            </a:r>
            <a:endParaRPr sz="1697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8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r>
              <a:t/>
            </a:r>
            <a:endParaRPr sz="820">
              <a:solidFill>
                <a:schemeClr val="lt1"/>
              </a:solidFill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225" y="1001550"/>
            <a:ext cx="1863238" cy="34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500" y="1001550"/>
            <a:ext cx="1784874" cy="34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/>
        </p:nvSpPr>
        <p:spPr>
          <a:xfrm>
            <a:off x="364400" y="2324225"/>
            <a:ext cx="29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5" name="Google Shape;225;p30"/>
          <p:cNvSpPr txBox="1"/>
          <p:nvPr>
            <p:ph type="title"/>
          </p:nvPr>
        </p:nvSpPr>
        <p:spPr>
          <a:xfrm>
            <a:off x="311700" y="445025"/>
            <a:ext cx="69750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" sz="202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ALIANZA CON TNT SPORTS</a:t>
            </a:r>
            <a:endParaRPr b="1" sz="202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311700" y="1265400"/>
            <a:ext cx="3917700" cy="29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es" sz="1458">
                <a:solidFill>
                  <a:schemeClr val="lt1"/>
                </a:solidFill>
              </a:rPr>
              <a:t>Desde comienzos del 2023, </a:t>
            </a:r>
            <a:r>
              <a:rPr b="1" lang="es" sz="1458">
                <a:solidFill>
                  <a:schemeClr val="lt1"/>
                </a:solidFill>
              </a:rPr>
              <a:t>TNT Sports es media partner de Olimpiadas Especiales Chile</a:t>
            </a:r>
            <a:r>
              <a:rPr lang="es" sz="1458">
                <a:solidFill>
                  <a:schemeClr val="lt1"/>
                </a:solidFill>
              </a:rPr>
              <a:t>. Su compromiso ha sido entregar más visibilidad a las y los atletas en sus disciplinas.</a:t>
            </a:r>
            <a:endParaRPr sz="1458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65"/>
              <a:buNone/>
            </a:pPr>
            <a:r>
              <a:rPr lang="es" sz="1390">
                <a:solidFill>
                  <a:schemeClr val="lt1"/>
                </a:solidFill>
              </a:rPr>
              <a:t>El canal de televisión </a:t>
            </a:r>
            <a:r>
              <a:rPr b="1" lang="es" sz="1390">
                <a:solidFill>
                  <a:schemeClr val="lt1"/>
                </a:solidFill>
              </a:rPr>
              <a:t>TNT Sports fue la señal oficial de la delegación chilena en Berlín 2023</a:t>
            </a:r>
            <a:r>
              <a:rPr lang="es" sz="1390">
                <a:solidFill>
                  <a:schemeClr val="lt1"/>
                </a:solidFill>
              </a:rPr>
              <a:t>. Periodista viajó junto al equipo nacional y realizó despachos en vivo y enlaces grabados. Durante 11 días el profesional pudo comunicar in situ, lo que se vivía en Alemania.</a:t>
            </a:r>
            <a:endParaRPr sz="1458">
              <a:solidFill>
                <a:schemeClr val="lt1"/>
              </a:solidFill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 rotWithShape="1">
          <a:blip r:embed="rId4">
            <a:alphaModFix/>
          </a:blip>
          <a:srcRect b="16058" l="0" r="0" t="0"/>
          <a:stretch/>
        </p:blipFill>
        <p:spPr>
          <a:xfrm>
            <a:off x="4502100" y="1223275"/>
            <a:ext cx="1831575" cy="30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1525" y="1868188"/>
            <a:ext cx="2444625" cy="13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6166000" y="916538"/>
            <a:ext cx="2525400" cy="101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6166000" y="2040075"/>
            <a:ext cx="2525400" cy="101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6166000" y="3163600"/>
            <a:ext cx="2525400" cy="101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364400" y="2324225"/>
            <a:ext cx="29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7" name="Google Shape;237;p31"/>
          <p:cNvSpPr txBox="1"/>
          <p:nvPr>
            <p:ph type="title"/>
          </p:nvPr>
        </p:nvSpPr>
        <p:spPr>
          <a:xfrm>
            <a:off x="311700" y="313950"/>
            <a:ext cx="69750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" sz="182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CARTAS DE COMPROMISO </a:t>
            </a:r>
            <a:endParaRPr b="1" sz="182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253000" y="865025"/>
            <a:ext cx="5578500" cy="24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580">
                <a:solidFill>
                  <a:schemeClr val="lt1"/>
                </a:solidFill>
              </a:rPr>
              <a:t>Adicionalmente, </a:t>
            </a:r>
            <a:r>
              <a:rPr b="1" lang="es" sz="1580">
                <a:solidFill>
                  <a:schemeClr val="lt1"/>
                </a:solidFill>
              </a:rPr>
              <a:t>TVN, Canal 13 y el propio TNT Sports firmaron una carta con su apoyo para la cobertura de los Juegos Mundiales de Santiago 2027</a:t>
            </a:r>
            <a:r>
              <a:rPr lang="es" sz="1580">
                <a:solidFill>
                  <a:schemeClr val="lt1"/>
                </a:solidFill>
              </a:rPr>
              <a:t>.</a:t>
            </a:r>
            <a:endParaRPr sz="158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s" sz="1600">
                <a:solidFill>
                  <a:schemeClr val="lt1"/>
                </a:solidFill>
              </a:rPr>
              <a:t>Asimismo, el grupo global de medios de comunicación, </a:t>
            </a:r>
            <a:r>
              <a:rPr b="1" lang="es" sz="1600">
                <a:solidFill>
                  <a:schemeClr val="lt1"/>
                </a:solidFill>
              </a:rPr>
              <a:t>Prisa Media</a:t>
            </a:r>
            <a:r>
              <a:rPr lang="es" sz="1600">
                <a:solidFill>
                  <a:schemeClr val="lt1"/>
                </a:solidFill>
              </a:rPr>
              <a:t>, que incluye a</a:t>
            </a:r>
            <a:r>
              <a:rPr b="1" lang="es" sz="1600">
                <a:solidFill>
                  <a:schemeClr val="lt1"/>
                </a:solidFill>
              </a:rPr>
              <a:t> Radio Futuro, Radio Pudahuel, Radio ADN, </a:t>
            </a:r>
            <a:r>
              <a:rPr b="1" lang="es" sz="1600">
                <a:solidFill>
                  <a:schemeClr val="lt1"/>
                </a:solidFill>
              </a:rPr>
              <a:t>RadioActiva</a:t>
            </a:r>
            <a:r>
              <a:rPr b="1" lang="es" sz="1600">
                <a:solidFill>
                  <a:schemeClr val="lt1"/>
                </a:solidFill>
              </a:rPr>
              <a:t>, Radio Rock&amp;Pop, Radio FM2, Radio Corazón, Radio Los 40 y el portal As.com</a:t>
            </a:r>
            <a:r>
              <a:rPr lang="es" sz="1600">
                <a:solidFill>
                  <a:schemeClr val="lt1"/>
                </a:solidFill>
              </a:rPr>
              <a:t>, entre otros, entregaron su compromiso para apoyar el evento deportivo del 2027.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s" sz="1600">
                <a:solidFill>
                  <a:schemeClr val="lt1"/>
                </a:solidFill>
              </a:rPr>
              <a:t>Por su parte, el diario</a:t>
            </a:r>
            <a:r>
              <a:rPr b="1" lang="es" sz="1600">
                <a:solidFill>
                  <a:schemeClr val="lt1"/>
                </a:solidFill>
              </a:rPr>
              <a:t> El Mercurio confirmó su apoyo periodístico</a:t>
            </a:r>
            <a:r>
              <a:rPr lang="es" sz="1600">
                <a:solidFill>
                  <a:schemeClr val="lt1"/>
                </a:solidFill>
              </a:rPr>
              <a:t> para que los próximos Juegos Mundiales de Olimpiadas Especiales 2027 se celebren en Santiago.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5800" y="1214375"/>
            <a:ext cx="11065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7734" y="1186875"/>
            <a:ext cx="1000091" cy="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5800" y="2085025"/>
            <a:ext cx="863625" cy="86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7">
            <a:alphaModFix/>
          </a:blip>
          <a:srcRect b="0" l="17075" r="19916" t="0"/>
          <a:stretch/>
        </p:blipFill>
        <p:spPr>
          <a:xfrm>
            <a:off x="7664200" y="2112824"/>
            <a:ext cx="863626" cy="83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5800" y="3304725"/>
            <a:ext cx="2285800" cy="73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/>
        </p:nvSpPr>
        <p:spPr>
          <a:xfrm>
            <a:off x="364400" y="2324225"/>
            <a:ext cx="29103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32"/>
          <p:cNvSpPr txBox="1"/>
          <p:nvPr>
            <p:ph type="title"/>
          </p:nvPr>
        </p:nvSpPr>
        <p:spPr>
          <a:xfrm>
            <a:off x="161650" y="115409"/>
            <a:ext cx="69750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999"/>
              <a:buNone/>
            </a:pPr>
            <a:r>
              <a:rPr b="1" lang="es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COBERTURAS DE MEDIOS DE COMUNICACIÓN</a:t>
            </a:r>
            <a:endParaRPr b="1"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500" y="1534087"/>
            <a:ext cx="3900000" cy="21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275" y="1289236"/>
            <a:ext cx="3996124" cy="26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161650" y="115409"/>
            <a:ext cx="69750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999"/>
              <a:buNone/>
            </a:pPr>
            <a:r>
              <a:rPr b="1" lang="es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COBERTURAS DE MEDIOS DE COMUNICACIÓN</a:t>
            </a:r>
            <a:endParaRPr b="1"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300" y="1200925"/>
            <a:ext cx="2115122" cy="315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0218" y="1200925"/>
            <a:ext cx="1774497" cy="31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7005" y="1200925"/>
            <a:ext cx="3339745" cy="3150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title"/>
          </p:nvPr>
        </p:nvSpPr>
        <p:spPr>
          <a:xfrm>
            <a:off x="281925" y="160025"/>
            <a:ext cx="7548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Lexend"/>
                <a:ea typeface="Lexend"/>
                <a:cs typeface="Lexend"/>
                <a:sym typeface="Lexend"/>
              </a:rPr>
              <a:t>EMBAJADORES DE OLIMPIADAS ESPECIALES </a:t>
            </a:r>
            <a:endParaRPr b="1" sz="2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175250" y="924750"/>
            <a:ext cx="5827800" cy="3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Julia Vial, periodista y conductora de televisión. 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María Luisa Godoy, periodista y conductora de televisión.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Eduardo de la Iglesia, actor y conductor de televisión. 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Álvaro Reyes (Nacho Pop), periodista y notero de televisión.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Isidora Jiménez, seleccionada nacional de atletismo. 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Yasmani Acosta, seleccionado nacional de lucha olímpica. 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Marco Grimalt, seleccionado nacional de voleibol playa.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Esteban Grimalt, seleccionado nacional de voleibol playa.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Gonzalo Jara, ex seleccionado de fútbol y panelista de televisión.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Ubuntu"/>
              <a:buAutoNum type="arabicPeriod"/>
            </a:pPr>
            <a:r>
              <a:rPr lang="es" sz="1300">
                <a:latin typeface="Ubuntu"/>
                <a:ea typeface="Ubuntu"/>
                <a:cs typeface="Ubuntu"/>
                <a:sym typeface="Ubuntu"/>
              </a:rPr>
              <a:t>Rocío Soto, ex seleccionada nacional de fútbol.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4"/>
          <p:cNvPicPr preferRelativeResize="0"/>
          <p:nvPr/>
        </p:nvPicPr>
        <p:blipFill rotWithShape="1">
          <a:blip r:embed="rId4">
            <a:alphaModFix/>
          </a:blip>
          <a:srcRect b="0" l="0" r="16317" t="0"/>
          <a:stretch/>
        </p:blipFill>
        <p:spPr>
          <a:xfrm>
            <a:off x="5606750" y="1001825"/>
            <a:ext cx="1951782" cy="14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5">
            <a:alphaModFix/>
          </a:blip>
          <a:srcRect b="0" l="6463" r="7589" t="-3209"/>
          <a:stretch/>
        </p:blipFill>
        <p:spPr>
          <a:xfrm>
            <a:off x="6829395" y="2212053"/>
            <a:ext cx="1951780" cy="160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2591" l="14064" r="11325" t="0"/>
          <a:stretch/>
        </p:blipFill>
        <p:spPr>
          <a:xfrm>
            <a:off x="0" y="0"/>
            <a:ext cx="50832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7600" y="0"/>
            <a:ext cx="63563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type="ctrTitle"/>
          </p:nvPr>
        </p:nvSpPr>
        <p:spPr>
          <a:xfrm>
            <a:off x="4485725" y="173788"/>
            <a:ext cx="319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¿Quiénes somos?</a:t>
            </a:r>
            <a:endParaRPr b="1" sz="2400"/>
          </a:p>
        </p:txBody>
      </p:sp>
      <p:sp>
        <p:nvSpPr>
          <p:cNvPr id="84" name="Google Shape;84;p17"/>
          <p:cNvSpPr txBox="1"/>
          <p:nvPr/>
        </p:nvSpPr>
        <p:spPr>
          <a:xfrm>
            <a:off x="4867377" y="1314500"/>
            <a:ext cx="4197000" cy="3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Char char="●"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Somos la organización deportiva más grande del mundo para personas con discapacidad intelectual. </a:t>
            </a:r>
            <a:r>
              <a:rPr b="1" lang="es" sz="15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Estamos presentes en 192 países.</a:t>
            </a:r>
            <a:endParaRPr b="1" sz="1500">
              <a:solidFill>
                <a:srgbClr val="CC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Char char="●"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Contamos con</a:t>
            </a:r>
            <a:r>
              <a:rPr b="1"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" sz="15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9.700 atletas, 2.543 voluntarios, 129 escuelas unificadas, y 40 competencias deportivas</a:t>
            </a:r>
            <a:r>
              <a:rPr lang="es" sz="15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 al año.</a:t>
            </a:r>
            <a:endParaRPr sz="1500">
              <a:solidFill>
                <a:srgbClr val="CC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500"/>
              <a:buFont typeface="Ubuntu"/>
              <a:buChar char="●"/>
            </a:pPr>
            <a:r>
              <a:rPr b="1" lang="es" sz="15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Deporte, Salud, Educación y Liderazgo</a:t>
            </a: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, son parte de nuestro cuatro pilares fundamentales.</a:t>
            </a:r>
            <a:endParaRPr sz="1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idx="4294967295" type="ctrTitle"/>
          </p:nvPr>
        </p:nvSpPr>
        <p:spPr>
          <a:xfrm>
            <a:off x="291175" y="0"/>
            <a:ext cx="6320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Lexend"/>
                <a:ea typeface="Lexend"/>
                <a:cs typeface="Lexend"/>
                <a:sym typeface="Lexend"/>
              </a:rPr>
              <a:t>Alcance de medios de comunicación</a:t>
            </a:r>
            <a:endParaRPr b="1" sz="2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/>
          <p:nvPr/>
        </p:nvSpPr>
        <p:spPr>
          <a:xfrm>
            <a:off x="489375" y="1271725"/>
            <a:ext cx="616200" cy="670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5" name="Google Shape;27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357" y="1393726"/>
            <a:ext cx="402125" cy="42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/>
          <p:nvPr/>
        </p:nvSpPr>
        <p:spPr>
          <a:xfrm>
            <a:off x="1246250" y="1450525"/>
            <a:ext cx="1392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meganoticias.cl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12,7M visitas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5098350" y="846450"/>
            <a:ext cx="3888600" cy="3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Páginas web informativas: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BiobioChile con 35, 2 millones de visitas al mes.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Latercera.com con 23 millones de visitas al mes.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Emol.com con 21,8 millones de visitas al mes.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Diarios impresos: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El Mercurio cuenta con más de 100.000 suscriptores mensuales.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Tercera cuenta con más de 47.000 suscriptores mensuales. 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Televisión (rating):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Mega: 7,4 puntos mensuales.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Chilevisión: 6,8 puntos mensuales.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Canal 13: 5,3 puntos mensuales.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Radios más escuchadas: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Biobio</a:t>
            </a: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16,5%.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ADN Radio 4,4%.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buntu"/>
              <a:buAutoNum type="arabicPeriod"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Carolina 3,6%.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8" name="Google Shape;278;p35"/>
          <p:cNvSpPr/>
          <p:nvPr/>
        </p:nvSpPr>
        <p:spPr>
          <a:xfrm>
            <a:off x="521283" y="2143040"/>
            <a:ext cx="616200" cy="670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6">
            <a:alphaModFix/>
          </a:blip>
          <a:srcRect b="1276" l="0" r="0" t="1266"/>
          <a:stretch/>
        </p:blipFill>
        <p:spPr>
          <a:xfrm>
            <a:off x="628265" y="2265041"/>
            <a:ext cx="402128" cy="4265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 txBox="1"/>
          <p:nvPr/>
        </p:nvSpPr>
        <p:spPr>
          <a:xfrm>
            <a:off x="1278127" y="2321850"/>
            <a:ext cx="1194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lacuarta.com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13,8M visitas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521283" y="3014346"/>
            <a:ext cx="616200" cy="670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7">
            <a:alphaModFix/>
          </a:blip>
          <a:srcRect b="1276" l="0" r="0" t="1266"/>
          <a:stretch/>
        </p:blipFill>
        <p:spPr>
          <a:xfrm>
            <a:off x="628265" y="3136346"/>
            <a:ext cx="402127" cy="42658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/>
        </p:nvSpPr>
        <p:spPr>
          <a:xfrm>
            <a:off x="1278126" y="3193150"/>
            <a:ext cx="12699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emol.com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21</a:t>
            </a: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,8M visitas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4" name="Google Shape;284;p35"/>
          <p:cNvSpPr/>
          <p:nvPr/>
        </p:nvSpPr>
        <p:spPr>
          <a:xfrm>
            <a:off x="2809462" y="1307461"/>
            <a:ext cx="616200" cy="670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 rotWithShape="1">
          <a:blip r:embed="rId8">
            <a:alphaModFix/>
          </a:blip>
          <a:srcRect b="1276" l="0" r="0" t="1266"/>
          <a:stretch/>
        </p:blipFill>
        <p:spPr>
          <a:xfrm>
            <a:off x="2916444" y="1429462"/>
            <a:ext cx="402127" cy="42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5"/>
          <p:cNvSpPr txBox="1"/>
          <p:nvPr/>
        </p:nvSpPr>
        <p:spPr>
          <a:xfrm>
            <a:off x="3431526" y="1477290"/>
            <a:ext cx="15087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latercera.com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23</a:t>
            </a: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 visitas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2809809" y="2203806"/>
            <a:ext cx="616200" cy="6705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 rotWithShape="1">
          <a:blip r:embed="rId9">
            <a:alphaModFix/>
          </a:blip>
          <a:srcRect b="1276" l="0" r="0" t="1266"/>
          <a:stretch/>
        </p:blipFill>
        <p:spPr>
          <a:xfrm>
            <a:off x="2916853" y="2325769"/>
            <a:ext cx="402127" cy="42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3454323" y="2354560"/>
            <a:ext cx="15087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biobiochile.cl</a:t>
            </a:r>
            <a:endParaRPr b="1"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35,2</a:t>
            </a:r>
            <a:r>
              <a:rPr lang="es" sz="1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 visitas</a:t>
            </a:r>
            <a:endParaRPr sz="1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6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 rotWithShape="1">
          <a:blip r:embed="rId5">
            <a:alphaModFix/>
          </a:blip>
          <a:srcRect b="0" l="-3687" r="19313" t="0"/>
          <a:stretch/>
        </p:blipFill>
        <p:spPr>
          <a:xfrm>
            <a:off x="2632977" y="0"/>
            <a:ext cx="65110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5989325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625" y="191650"/>
            <a:ext cx="1908398" cy="5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>
            <p:ph idx="4294967295" type="ctrTitle"/>
          </p:nvPr>
        </p:nvSpPr>
        <p:spPr>
          <a:xfrm>
            <a:off x="529300" y="2274600"/>
            <a:ext cx="3482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¡Suma tu marca a estas iniciativas! </a:t>
            </a:r>
            <a:endParaRPr sz="4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7"/>
          <p:cNvPicPr preferRelativeResize="0"/>
          <p:nvPr/>
        </p:nvPicPr>
        <p:blipFill rotWithShape="1">
          <a:blip r:embed="rId4">
            <a:alphaModFix/>
          </a:blip>
          <a:srcRect b="0" l="14478" r="-9418" t="0"/>
          <a:stretch/>
        </p:blipFill>
        <p:spPr>
          <a:xfrm>
            <a:off x="2" y="0"/>
            <a:ext cx="65110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050" y="0"/>
            <a:ext cx="50139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 rotWithShape="1">
          <a:blip r:embed="rId6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 txBox="1"/>
          <p:nvPr>
            <p:ph type="title"/>
          </p:nvPr>
        </p:nvSpPr>
        <p:spPr>
          <a:xfrm>
            <a:off x="5936100" y="2049775"/>
            <a:ext cx="2941200" cy="143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200">
                <a:latin typeface="Lexend SemiBold"/>
                <a:ea typeface="Lexend SemiBold"/>
                <a:cs typeface="Lexend SemiBold"/>
                <a:sym typeface="Lexend SemiBold"/>
              </a:rPr>
              <a:t>ANEXO: </a:t>
            </a:r>
            <a:endParaRPr sz="22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200">
                <a:latin typeface="Lexend SemiBold"/>
                <a:ea typeface="Lexend SemiBold"/>
                <a:cs typeface="Lexend SemiBold"/>
                <a:sym typeface="Lexend SemiBold"/>
              </a:rPr>
              <a:t>PRESENCIA DE PATROCINADORES EN EVENTOS DEPORTIVOS </a:t>
            </a:r>
            <a:endParaRPr sz="22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8"/>
          <p:cNvPicPr preferRelativeResize="0"/>
          <p:nvPr/>
        </p:nvPicPr>
        <p:blipFill rotWithShape="1">
          <a:blip r:embed="rId4">
            <a:alphaModFix/>
          </a:blip>
          <a:srcRect b="0" l="0" r="1883" t="0"/>
          <a:stretch/>
        </p:blipFill>
        <p:spPr>
          <a:xfrm>
            <a:off x="0" y="251462"/>
            <a:ext cx="5307448" cy="46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>
            <p:ph type="title"/>
          </p:nvPr>
        </p:nvSpPr>
        <p:spPr>
          <a:xfrm>
            <a:off x="5905500" y="2293625"/>
            <a:ext cx="2941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Banner publicitario en actividad Nevados de Chillán 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9"/>
          <p:cNvPicPr preferRelativeResize="0"/>
          <p:nvPr/>
        </p:nvPicPr>
        <p:blipFill rotWithShape="1">
          <a:blip r:embed="rId4">
            <a:alphaModFix/>
          </a:blip>
          <a:srcRect b="3305" l="0" r="0" t="3314"/>
          <a:stretch/>
        </p:blipFill>
        <p:spPr>
          <a:xfrm>
            <a:off x="0" y="567013"/>
            <a:ext cx="6073149" cy="402333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9"/>
          <p:cNvSpPr txBox="1"/>
          <p:nvPr>
            <p:ph type="title"/>
          </p:nvPr>
        </p:nvSpPr>
        <p:spPr>
          <a:xfrm>
            <a:off x="6240775" y="2157788"/>
            <a:ext cx="2941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Banner publicitario en Torneo de Fútbol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0"/>
          <p:cNvPicPr preferRelativeResize="0"/>
          <p:nvPr/>
        </p:nvPicPr>
        <p:blipFill rotWithShape="1">
          <a:blip r:embed="rId4">
            <a:alphaModFix/>
          </a:blip>
          <a:srcRect b="337" l="0" r="0" t="337"/>
          <a:stretch/>
        </p:blipFill>
        <p:spPr>
          <a:xfrm>
            <a:off x="0" y="446100"/>
            <a:ext cx="6342999" cy="420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/>
          <p:nvPr>
            <p:ph type="title"/>
          </p:nvPr>
        </p:nvSpPr>
        <p:spPr>
          <a:xfrm>
            <a:off x="6614175" y="2346950"/>
            <a:ext cx="2415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letrero tipo estadio + bandera tipo vela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1"/>
          <p:cNvPicPr preferRelativeResize="0"/>
          <p:nvPr/>
        </p:nvPicPr>
        <p:blipFill rotWithShape="1">
          <a:blip r:embed="rId4">
            <a:alphaModFix/>
          </a:blip>
          <a:srcRect b="308" l="0" r="0" t="298"/>
          <a:stretch/>
        </p:blipFill>
        <p:spPr>
          <a:xfrm>
            <a:off x="0" y="557562"/>
            <a:ext cx="6080773" cy="402838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/>
          <p:nvPr>
            <p:ph type="title"/>
          </p:nvPr>
        </p:nvSpPr>
        <p:spPr>
          <a:xfrm>
            <a:off x="6408400" y="2346975"/>
            <a:ext cx="2583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bandera tipo vela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2"/>
          <p:cNvPicPr preferRelativeResize="0"/>
          <p:nvPr/>
        </p:nvPicPr>
        <p:blipFill rotWithShape="1">
          <a:blip r:embed="rId4">
            <a:alphaModFix/>
          </a:blip>
          <a:srcRect b="6597" l="0" r="0" t="6597"/>
          <a:stretch/>
        </p:blipFill>
        <p:spPr>
          <a:xfrm>
            <a:off x="0" y="670687"/>
            <a:ext cx="6080773" cy="402838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2"/>
          <p:cNvSpPr txBox="1"/>
          <p:nvPr>
            <p:ph type="title"/>
          </p:nvPr>
        </p:nvSpPr>
        <p:spPr>
          <a:xfrm>
            <a:off x="6355075" y="2263975"/>
            <a:ext cx="2377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lienzo publicitario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3"/>
          <p:cNvPicPr preferRelativeResize="0"/>
          <p:nvPr/>
        </p:nvPicPr>
        <p:blipFill rotWithShape="1">
          <a:blip r:embed="rId4">
            <a:alphaModFix/>
          </a:blip>
          <a:srcRect b="0" l="6603" r="0" t="0"/>
          <a:stretch/>
        </p:blipFill>
        <p:spPr>
          <a:xfrm>
            <a:off x="0" y="322850"/>
            <a:ext cx="5836923" cy="4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 txBox="1"/>
          <p:nvPr>
            <p:ph type="title"/>
          </p:nvPr>
        </p:nvSpPr>
        <p:spPr>
          <a:xfrm>
            <a:off x="6202700" y="2423175"/>
            <a:ext cx="2606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fondo de prensa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/>
          <p:nvPr>
            <p:ph type="title"/>
          </p:nvPr>
        </p:nvSpPr>
        <p:spPr>
          <a:xfrm>
            <a:off x="6564650" y="1965975"/>
            <a:ext cx="25107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Lexend SemiBold"/>
              <a:buAutoNum type="arabicPeriod"/>
            </a:pPr>
            <a:r>
              <a:rPr lang="es" sz="200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Ejemplo de banner + bandera vela</a:t>
            </a:r>
            <a:endParaRPr sz="2000">
              <a:solidFill>
                <a:srgbClr val="000000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Lexend SemiBold"/>
              <a:buAutoNum type="arabicPeriod"/>
            </a:pPr>
            <a:r>
              <a:rPr lang="es" sz="2000">
                <a:latin typeface="Lexend SemiBold"/>
                <a:ea typeface="Lexend SemiBold"/>
                <a:cs typeface="Lexend SemiBold"/>
                <a:sym typeface="Lexend SemiBold"/>
              </a:rPr>
              <a:t>Ejemplo de pendón roller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348" name="Google Shape;34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75" y="609600"/>
            <a:ext cx="3010303" cy="400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6221" y="609600"/>
            <a:ext cx="3010303" cy="40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258375" y="393225"/>
            <a:ext cx="6955200" cy="5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100">
                <a:solidFill>
                  <a:srgbClr val="CC0000"/>
                </a:solidFill>
                <a:latin typeface="Lexend"/>
                <a:ea typeface="Lexend"/>
                <a:cs typeface="Lexend"/>
                <a:sym typeface="Lexend"/>
              </a:rPr>
              <a:t>CHILE SERÁ SEDE DE LOS JUEGOS MUNDIALES DE OLIMPIADAS ESPECIALES SANTIAGO 2027</a:t>
            </a:r>
            <a:endParaRPr b="1" sz="2100">
              <a:solidFill>
                <a:srgbClr val="CC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296200" y="1475325"/>
            <a:ext cx="4472100" cy="28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/>
              <a:t>Special Olympics International </a:t>
            </a:r>
            <a:r>
              <a:rPr b="1" lang="es" sz="1400"/>
              <a:t>anunció que Santiago será la sede de los Juegos Mundiales de Olimpiadas Especiales 2027</a:t>
            </a:r>
            <a:r>
              <a:rPr lang="es" sz="1400"/>
              <a:t>.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b="1" lang="es" sz="1400"/>
              <a:t>Los Juegos Mundiales de Olimpiadas Especiales son el mayor evento deportivo del mundo para personas con discapacidad intelectual</a:t>
            </a:r>
            <a:r>
              <a:rPr lang="es" sz="1400"/>
              <a:t>, y sus últimas ediciones fueron celebradas en Berlín (2023), Abu Dhabi (2019) y Los Ángeles (2015).</a:t>
            </a:r>
            <a:endParaRPr sz="1400"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275" y="1129525"/>
            <a:ext cx="1548449" cy="30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5">
            <a:alphaModFix/>
          </a:blip>
          <a:srcRect b="0" l="-2094" r="-3179" t="0"/>
          <a:stretch/>
        </p:blipFill>
        <p:spPr>
          <a:xfrm>
            <a:off x="6932975" y="1148788"/>
            <a:ext cx="1721149" cy="30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6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/>
          <p:nvPr>
            <p:ph type="title"/>
          </p:nvPr>
        </p:nvSpPr>
        <p:spPr>
          <a:xfrm>
            <a:off x="6587500" y="1832550"/>
            <a:ext cx="22059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Ejemplo de Bandera vela en ceremonia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355" name="Google Shape;35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7876"/>
            <a:ext cx="6313175" cy="420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 txBox="1"/>
          <p:nvPr>
            <p:ph type="title"/>
          </p:nvPr>
        </p:nvSpPr>
        <p:spPr>
          <a:xfrm>
            <a:off x="478200" y="3939525"/>
            <a:ext cx="8187600" cy="10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"/>
              <a:buAutoNum type="arabicPeriod"/>
            </a:pPr>
            <a:r>
              <a:rPr lang="es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Ejemplo de patrocinador en polera deportiva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"/>
              <a:buAutoNum type="arabicPeriod"/>
            </a:pPr>
            <a:r>
              <a:rPr lang="es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Ejemplo de patrocinador en short deportivo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61" name="Google Shape;36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75" y="851750"/>
            <a:ext cx="4246200" cy="29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0625" y="1287775"/>
            <a:ext cx="2632700" cy="23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"/>
          <p:cNvSpPr txBox="1"/>
          <p:nvPr>
            <p:ph type="title"/>
          </p:nvPr>
        </p:nvSpPr>
        <p:spPr>
          <a:xfrm>
            <a:off x="5406400" y="2042150"/>
            <a:ext cx="25107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Ejemplo de patrocinador en polera piqué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368" name="Google Shape;368;p47"/>
          <p:cNvPicPr preferRelativeResize="0"/>
          <p:nvPr/>
        </p:nvPicPr>
        <p:blipFill rotWithShape="1">
          <a:blip r:embed="rId4">
            <a:alphaModFix/>
          </a:blip>
          <a:srcRect b="0" l="12098" r="12098" t="0"/>
          <a:stretch/>
        </p:blipFill>
        <p:spPr>
          <a:xfrm>
            <a:off x="1280125" y="605400"/>
            <a:ext cx="3689576" cy="41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/>
          <p:nvPr>
            <p:ph type="title"/>
          </p:nvPr>
        </p:nvSpPr>
        <p:spPr>
          <a:xfrm>
            <a:off x="6861850" y="2072625"/>
            <a:ext cx="25107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Ejemplo de patrocinador chaqueta deportiva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374" name="Google Shape;37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50" y="1001637"/>
            <a:ext cx="3091600" cy="3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/>
          <p:cNvPicPr preferRelativeResize="0"/>
          <p:nvPr/>
        </p:nvPicPr>
        <p:blipFill rotWithShape="1">
          <a:blip r:embed="rId5">
            <a:alphaModFix/>
          </a:blip>
          <a:srcRect b="2892" l="0" r="0" t="2892"/>
          <a:stretch/>
        </p:blipFill>
        <p:spPr>
          <a:xfrm>
            <a:off x="3474700" y="1001637"/>
            <a:ext cx="3091600" cy="344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/>
          <p:nvPr>
            <p:ph type="title"/>
          </p:nvPr>
        </p:nvSpPr>
        <p:spPr>
          <a:xfrm>
            <a:off x="6054125" y="2080250"/>
            <a:ext cx="25107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Ejemplo de patrocinador buzo deportivo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381" name="Google Shape;381;p49"/>
          <p:cNvPicPr preferRelativeResize="0"/>
          <p:nvPr/>
        </p:nvPicPr>
        <p:blipFill rotWithShape="1">
          <a:blip r:embed="rId4">
            <a:alphaModFix/>
          </a:blip>
          <a:srcRect b="0" l="1152" r="2014" t="-684"/>
          <a:stretch/>
        </p:blipFill>
        <p:spPr>
          <a:xfrm>
            <a:off x="586750" y="373375"/>
            <a:ext cx="2360475" cy="439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9925" y="373375"/>
            <a:ext cx="2160425" cy="439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/>
          <p:nvPr/>
        </p:nvSpPr>
        <p:spPr>
          <a:xfrm>
            <a:off x="3283856" y="168386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88" name="Google Shape;388;p50"/>
          <p:cNvSpPr txBox="1"/>
          <p:nvPr>
            <p:ph idx="4294967295" type="ctrTitle"/>
          </p:nvPr>
        </p:nvSpPr>
        <p:spPr>
          <a:xfrm>
            <a:off x="270225" y="181700"/>
            <a:ext cx="258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s" sz="2000">
                <a:latin typeface="Lexend"/>
                <a:ea typeface="Lexend"/>
                <a:cs typeface="Lexend"/>
                <a:sym typeface="Lexend"/>
              </a:rPr>
              <a:t>Calendario Actividades 2024 Rumbo a Santiago 2027</a:t>
            </a:r>
            <a:endParaRPr b="1" sz="1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89" name="Google Shape;389;p50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0"/>
          <p:cNvSpPr/>
          <p:nvPr/>
        </p:nvSpPr>
        <p:spPr>
          <a:xfrm>
            <a:off x="3147966" y="825976"/>
            <a:ext cx="673735" cy="3382328"/>
          </a:xfrm>
          <a:custGeom>
            <a:rect b="b" l="l" r="r" t="t"/>
            <a:pathLst>
              <a:path extrusionOk="0" h="6764655" w="1347470">
                <a:moveTo>
                  <a:pt x="61391" y="30695"/>
                </a:moveTo>
                <a:lnTo>
                  <a:pt x="58978" y="18745"/>
                </a:lnTo>
                <a:lnTo>
                  <a:pt x="52400" y="8991"/>
                </a:lnTo>
                <a:lnTo>
                  <a:pt x="42646" y="2413"/>
                </a:lnTo>
                <a:lnTo>
                  <a:pt x="30695" y="0"/>
                </a:lnTo>
                <a:lnTo>
                  <a:pt x="18745" y="2413"/>
                </a:lnTo>
                <a:lnTo>
                  <a:pt x="8991" y="8991"/>
                </a:lnTo>
                <a:lnTo>
                  <a:pt x="2413" y="18745"/>
                </a:lnTo>
                <a:lnTo>
                  <a:pt x="0" y="30695"/>
                </a:lnTo>
                <a:lnTo>
                  <a:pt x="0" y="6733540"/>
                </a:lnTo>
                <a:lnTo>
                  <a:pt x="2413" y="6745491"/>
                </a:lnTo>
                <a:lnTo>
                  <a:pt x="8991" y="6755244"/>
                </a:lnTo>
                <a:lnTo>
                  <a:pt x="18745" y="6761823"/>
                </a:lnTo>
                <a:lnTo>
                  <a:pt x="30695" y="6764236"/>
                </a:lnTo>
                <a:lnTo>
                  <a:pt x="42646" y="6761823"/>
                </a:lnTo>
                <a:lnTo>
                  <a:pt x="52400" y="6755244"/>
                </a:lnTo>
                <a:lnTo>
                  <a:pt x="58978" y="6745491"/>
                </a:lnTo>
                <a:lnTo>
                  <a:pt x="61391" y="6733540"/>
                </a:lnTo>
                <a:lnTo>
                  <a:pt x="61391" y="30695"/>
                </a:lnTo>
                <a:close/>
              </a:path>
              <a:path extrusionOk="0" h="6764655" w="1347470">
                <a:moveTo>
                  <a:pt x="1347203" y="506310"/>
                </a:moveTo>
                <a:lnTo>
                  <a:pt x="1344942" y="495147"/>
                </a:lnTo>
                <a:lnTo>
                  <a:pt x="1338795" y="486029"/>
                </a:lnTo>
                <a:lnTo>
                  <a:pt x="1329677" y="479869"/>
                </a:lnTo>
                <a:lnTo>
                  <a:pt x="1318514" y="477621"/>
                </a:lnTo>
                <a:lnTo>
                  <a:pt x="300799" y="477621"/>
                </a:lnTo>
                <a:lnTo>
                  <a:pt x="289636" y="479869"/>
                </a:lnTo>
                <a:lnTo>
                  <a:pt x="280517" y="486029"/>
                </a:lnTo>
                <a:lnTo>
                  <a:pt x="274370" y="495147"/>
                </a:lnTo>
                <a:lnTo>
                  <a:pt x="272110" y="506310"/>
                </a:lnTo>
                <a:lnTo>
                  <a:pt x="274370" y="517474"/>
                </a:lnTo>
                <a:lnTo>
                  <a:pt x="280517" y="526592"/>
                </a:lnTo>
                <a:lnTo>
                  <a:pt x="289636" y="532739"/>
                </a:lnTo>
                <a:lnTo>
                  <a:pt x="300799" y="535000"/>
                </a:lnTo>
                <a:lnTo>
                  <a:pt x="1318501" y="535000"/>
                </a:lnTo>
                <a:lnTo>
                  <a:pt x="1329677" y="532752"/>
                </a:lnTo>
                <a:lnTo>
                  <a:pt x="1338795" y="526592"/>
                </a:lnTo>
                <a:lnTo>
                  <a:pt x="1344942" y="517474"/>
                </a:lnTo>
                <a:lnTo>
                  <a:pt x="1347203" y="50631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391" name="Google Shape;391;p50"/>
          <p:cNvGrpSpPr/>
          <p:nvPr/>
        </p:nvGrpSpPr>
        <p:grpSpPr>
          <a:xfrm>
            <a:off x="3034304" y="922354"/>
            <a:ext cx="345757" cy="323215"/>
            <a:chOff x="3034304" y="922355"/>
            <a:chExt cx="345757" cy="323215"/>
          </a:xfrm>
        </p:grpSpPr>
        <p:sp>
          <p:nvSpPr>
            <p:cNvPr id="392" name="Google Shape;392;p50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393" name="Google Shape;393;p50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394" name="Google Shape;394;p50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395" name="Google Shape;395;p50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1400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396" name="Google Shape;396;p50"/>
          <p:cNvSpPr txBox="1"/>
          <p:nvPr/>
        </p:nvSpPr>
        <p:spPr>
          <a:xfrm>
            <a:off x="3147971" y="2493518"/>
            <a:ext cx="1182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7" name="Google Shape;397;p50"/>
          <p:cNvSpPr txBox="1"/>
          <p:nvPr/>
        </p:nvSpPr>
        <p:spPr>
          <a:xfrm>
            <a:off x="3849370" y="774051"/>
            <a:ext cx="5090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s" sz="10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Nacionales de Invierno Ñuble 2024 </a:t>
            </a:r>
            <a:r>
              <a:rPr lang="es" sz="1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 realizarse en los Nevados de Chillán en el mes de julio. Este evento es clasificatorio para los </a:t>
            </a:r>
            <a:r>
              <a:rPr b="1" lang="es" sz="10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Mundiales de Turín 2025</a:t>
            </a:r>
            <a:r>
              <a:rPr b="1" lang="es" sz="1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" sz="1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y contempla las disciplinas de snowboard, esquí y caminata en raqueta.</a:t>
            </a:r>
            <a:endParaRPr sz="4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98" name="Google Shape;398;p50"/>
          <p:cNvGrpSpPr/>
          <p:nvPr/>
        </p:nvGrpSpPr>
        <p:grpSpPr>
          <a:xfrm>
            <a:off x="3034204" y="1536704"/>
            <a:ext cx="345757" cy="323215"/>
            <a:chOff x="3034304" y="922355"/>
            <a:chExt cx="345757" cy="323215"/>
          </a:xfrm>
        </p:grpSpPr>
        <p:sp>
          <p:nvSpPr>
            <p:cNvPr id="399" name="Google Shape;399;p50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00" name="Google Shape;400;p50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01" name="Google Shape;401;p50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02" name="Google Shape;402;p50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pic>
        <p:nvPicPr>
          <p:cNvPr id="403" name="Google Shape;40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675" y="1758953"/>
            <a:ext cx="2437202" cy="16256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0"/>
          <p:cNvSpPr txBox="1"/>
          <p:nvPr/>
        </p:nvSpPr>
        <p:spPr>
          <a:xfrm>
            <a:off x="3849370" y="1490325"/>
            <a:ext cx="5090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Presentación de la nueva imagen del equipo – </a:t>
            </a:r>
            <a:r>
              <a:rPr b="1" lang="es" sz="1000" u="sng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1° SEMANA SEPTIEMBRE 2024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1295400" rtl="0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" sz="900">
                <a:latin typeface="Ubuntu"/>
                <a:ea typeface="Ubuntu"/>
                <a:cs typeface="Ubuntu"/>
                <a:sym typeface="Ubuntu"/>
              </a:rPr>
              <a:t>Presentación del Equipo SO Chile con su nombre, logo, colores y diseño.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5" name="Google Shape;405;p50"/>
          <p:cNvSpPr/>
          <p:nvPr/>
        </p:nvSpPr>
        <p:spPr>
          <a:xfrm>
            <a:off x="3283856" y="2354435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06" name="Google Shape;406;p50"/>
          <p:cNvGrpSpPr/>
          <p:nvPr/>
        </p:nvGrpSpPr>
        <p:grpSpPr>
          <a:xfrm>
            <a:off x="3034204" y="2207280"/>
            <a:ext cx="345757" cy="323215"/>
            <a:chOff x="3034304" y="922355"/>
            <a:chExt cx="345757" cy="323215"/>
          </a:xfrm>
        </p:grpSpPr>
        <p:sp>
          <p:nvSpPr>
            <p:cNvPr id="407" name="Google Shape;407;p50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08" name="Google Shape;408;p50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09" name="Google Shape;409;p50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10" name="Google Shape;410;p50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11" name="Google Shape;411;p50"/>
          <p:cNvSpPr txBox="1"/>
          <p:nvPr/>
        </p:nvSpPr>
        <p:spPr>
          <a:xfrm>
            <a:off x="3849376" y="2151450"/>
            <a:ext cx="50907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1900">
            <a:spAutoFit/>
          </a:bodyPr>
          <a:lstStyle/>
          <a:p>
            <a:pPr indent="0" lvl="0" marL="12700" marR="0" rtl="0" algn="l">
              <a:lnSpc>
                <a:spcPct val="13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Evento de Despedida - </a:t>
            </a:r>
            <a:r>
              <a:rPr b="1" lang="es" sz="1000" u="sng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2 SEMANAS ANTES DE PARTIR A ASUNCIÓN</a:t>
            </a:r>
            <a:r>
              <a:rPr b="1" lang="es" sz="10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sz="1000">
              <a:solidFill>
                <a:srgbClr val="F8474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3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Ubuntu"/>
                <a:ea typeface="Ubuntu"/>
                <a:cs typeface="Ubuntu"/>
                <a:sym typeface="Ubuntu"/>
              </a:rPr>
              <a:t>Una celebración para despedir al Equipo SO Chile antes de su partida a los Juegos	Latinoamericanos, con	la presencia de	sponsors y socios estratégicos.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2" name="Google Shape;412;p50"/>
          <p:cNvSpPr/>
          <p:nvPr/>
        </p:nvSpPr>
        <p:spPr>
          <a:xfrm>
            <a:off x="3283856" y="302501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13" name="Google Shape;413;p50"/>
          <p:cNvGrpSpPr/>
          <p:nvPr/>
        </p:nvGrpSpPr>
        <p:grpSpPr>
          <a:xfrm>
            <a:off x="3034204" y="2877855"/>
            <a:ext cx="345757" cy="323215"/>
            <a:chOff x="3034304" y="922355"/>
            <a:chExt cx="345757" cy="323215"/>
          </a:xfrm>
        </p:grpSpPr>
        <p:sp>
          <p:nvSpPr>
            <p:cNvPr id="414" name="Google Shape;414;p50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15" name="Google Shape;415;p50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16" name="Google Shape;416;p50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17" name="Google Shape;417;p50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4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18" name="Google Shape;418;p50"/>
          <p:cNvSpPr txBox="1"/>
          <p:nvPr>
            <p:ph idx="1" type="body"/>
          </p:nvPr>
        </p:nvSpPr>
        <p:spPr>
          <a:xfrm>
            <a:off x="3849375" y="2838500"/>
            <a:ext cx="48912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2550">
            <a:spAutoFit/>
          </a:bodyPr>
          <a:lstStyle/>
          <a:p>
            <a:pPr indent="0" lvl="0" marL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 u="none">
                <a:solidFill>
                  <a:srgbClr val="F84748"/>
                </a:solidFill>
              </a:rPr>
              <a:t>Banderazo - </a:t>
            </a:r>
            <a:r>
              <a:rPr b="1" lang="es" sz="1100" u="sng">
                <a:solidFill>
                  <a:srgbClr val="F84748"/>
                </a:solidFill>
              </a:rPr>
              <a:t>2 SEMANAS ANTES DE PARTIR A ASUNCIÓN</a:t>
            </a:r>
            <a:endParaRPr b="1" sz="1100" u="sng">
              <a:solidFill>
                <a:srgbClr val="F84748"/>
              </a:solidFill>
            </a:endParaRPr>
          </a:p>
          <a:p>
            <a:pPr indent="0" lvl="0" marL="12700" marR="0" rtl="0" algn="just">
              <a:lnSpc>
                <a:spcPct val="129700"/>
              </a:lnSpc>
              <a:spcBef>
                <a:spcPts val="100"/>
              </a:spcBef>
              <a:spcAft>
                <a:spcPts val="1200"/>
              </a:spcAft>
              <a:buNone/>
            </a:pPr>
            <a:r>
              <a:rPr lang="es" sz="900" u="none">
                <a:solidFill>
                  <a:srgbClr val="000000"/>
                </a:solidFill>
              </a:rPr>
              <a:t>Una tradición en la que el Equipo SO Chile visita La Moneda y recibe la bandera oficial que llevarán a los Juegos, seguido de un desfile por el centro de Santiago. Previo a eso, el Team SO Chile desfila/camina por el Paseo Ahumada, Huérfanos, y de ahí a La Moneda, como actividad de contacto con la gente, y difusión.</a:t>
            </a:r>
            <a:endParaRPr sz="900"/>
          </a:p>
        </p:txBody>
      </p:sp>
      <p:sp>
        <p:nvSpPr>
          <p:cNvPr id="419" name="Google Shape;419;p50"/>
          <p:cNvSpPr/>
          <p:nvPr/>
        </p:nvSpPr>
        <p:spPr>
          <a:xfrm>
            <a:off x="3230506" y="4160385"/>
            <a:ext cx="537845" cy="28893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20" name="Google Shape;420;p50"/>
          <p:cNvGrpSpPr/>
          <p:nvPr/>
        </p:nvGrpSpPr>
        <p:grpSpPr>
          <a:xfrm>
            <a:off x="2980854" y="4013230"/>
            <a:ext cx="345757" cy="323215"/>
            <a:chOff x="3034304" y="922355"/>
            <a:chExt cx="345757" cy="323215"/>
          </a:xfrm>
        </p:grpSpPr>
        <p:sp>
          <p:nvSpPr>
            <p:cNvPr id="421" name="Google Shape;421;p50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22" name="Google Shape;422;p50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23" name="Google Shape;423;p50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24" name="Google Shape;424;p50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5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25" name="Google Shape;425;p50"/>
          <p:cNvSpPr txBox="1"/>
          <p:nvPr/>
        </p:nvSpPr>
        <p:spPr>
          <a:xfrm>
            <a:off x="3849376" y="3935725"/>
            <a:ext cx="4891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6675">
            <a:spAutoFit/>
          </a:bodyPr>
          <a:lstStyle/>
          <a:p>
            <a:pPr indent="0" lvl="0" marL="12700" marR="254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Latinoamericanos Asunción 2024 1 al 15 de OCTUBRE 2024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00357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s" sz="1200">
                <a:latin typeface="Ubuntu"/>
                <a:ea typeface="Ubuntu"/>
                <a:cs typeface="Ubuntu"/>
                <a:sym typeface="Ubuntu"/>
              </a:rPr>
              <a:t>El evento más importante	del año, donde el Equipo SO Chile representará al país con orgullo.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/>
          <p:nvPr/>
        </p:nvSpPr>
        <p:spPr>
          <a:xfrm>
            <a:off x="3283856" y="218606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1" name="Google Shape;431;p51"/>
          <p:cNvSpPr txBox="1"/>
          <p:nvPr>
            <p:ph idx="4294967295" type="ctrTitle"/>
          </p:nvPr>
        </p:nvSpPr>
        <p:spPr>
          <a:xfrm>
            <a:off x="270225" y="181700"/>
            <a:ext cx="258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Lexend"/>
                <a:ea typeface="Lexend"/>
                <a:cs typeface="Lexend"/>
                <a:sym typeface="Lexend"/>
              </a:rPr>
              <a:t>Calendario Actividades 2025 Rumbo a Santiago 2027</a:t>
            </a:r>
            <a:endParaRPr b="1" sz="1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32" name="Google Shape;432;p51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1"/>
          <p:cNvSpPr/>
          <p:nvPr/>
        </p:nvSpPr>
        <p:spPr>
          <a:xfrm>
            <a:off x="3147966" y="825976"/>
            <a:ext cx="673735" cy="3382328"/>
          </a:xfrm>
          <a:custGeom>
            <a:rect b="b" l="l" r="r" t="t"/>
            <a:pathLst>
              <a:path extrusionOk="0" h="6764655" w="1347470">
                <a:moveTo>
                  <a:pt x="61391" y="30695"/>
                </a:moveTo>
                <a:lnTo>
                  <a:pt x="58978" y="18745"/>
                </a:lnTo>
                <a:lnTo>
                  <a:pt x="52400" y="8991"/>
                </a:lnTo>
                <a:lnTo>
                  <a:pt x="42646" y="2413"/>
                </a:lnTo>
                <a:lnTo>
                  <a:pt x="30695" y="0"/>
                </a:lnTo>
                <a:lnTo>
                  <a:pt x="18745" y="2413"/>
                </a:lnTo>
                <a:lnTo>
                  <a:pt x="8991" y="8991"/>
                </a:lnTo>
                <a:lnTo>
                  <a:pt x="2413" y="18745"/>
                </a:lnTo>
                <a:lnTo>
                  <a:pt x="0" y="30695"/>
                </a:lnTo>
                <a:lnTo>
                  <a:pt x="0" y="6733540"/>
                </a:lnTo>
                <a:lnTo>
                  <a:pt x="2413" y="6745491"/>
                </a:lnTo>
                <a:lnTo>
                  <a:pt x="8991" y="6755244"/>
                </a:lnTo>
                <a:lnTo>
                  <a:pt x="18745" y="6761823"/>
                </a:lnTo>
                <a:lnTo>
                  <a:pt x="30695" y="6764236"/>
                </a:lnTo>
                <a:lnTo>
                  <a:pt x="42646" y="6761823"/>
                </a:lnTo>
                <a:lnTo>
                  <a:pt x="52400" y="6755244"/>
                </a:lnTo>
                <a:lnTo>
                  <a:pt x="58978" y="6745491"/>
                </a:lnTo>
                <a:lnTo>
                  <a:pt x="61391" y="6733540"/>
                </a:lnTo>
                <a:lnTo>
                  <a:pt x="61391" y="30695"/>
                </a:lnTo>
                <a:close/>
              </a:path>
              <a:path extrusionOk="0" h="6764655" w="1347470">
                <a:moveTo>
                  <a:pt x="1347203" y="506310"/>
                </a:moveTo>
                <a:lnTo>
                  <a:pt x="1344942" y="495147"/>
                </a:lnTo>
                <a:lnTo>
                  <a:pt x="1338795" y="486029"/>
                </a:lnTo>
                <a:lnTo>
                  <a:pt x="1329677" y="479869"/>
                </a:lnTo>
                <a:lnTo>
                  <a:pt x="1318514" y="477621"/>
                </a:lnTo>
                <a:lnTo>
                  <a:pt x="300799" y="477621"/>
                </a:lnTo>
                <a:lnTo>
                  <a:pt x="289636" y="479869"/>
                </a:lnTo>
                <a:lnTo>
                  <a:pt x="280517" y="486029"/>
                </a:lnTo>
                <a:lnTo>
                  <a:pt x="274370" y="495147"/>
                </a:lnTo>
                <a:lnTo>
                  <a:pt x="272110" y="506310"/>
                </a:lnTo>
                <a:lnTo>
                  <a:pt x="274370" y="517474"/>
                </a:lnTo>
                <a:lnTo>
                  <a:pt x="280517" y="526592"/>
                </a:lnTo>
                <a:lnTo>
                  <a:pt x="289636" y="532739"/>
                </a:lnTo>
                <a:lnTo>
                  <a:pt x="300799" y="535000"/>
                </a:lnTo>
                <a:lnTo>
                  <a:pt x="1318501" y="535000"/>
                </a:lnTo>
                <a:lnTo>
                  <a:pt x="1329677" y="532752"/>
                </a:lnTo>
                <a:lnTo>
                  <a:pt x="1338795" y="526592"/>
                </a:lnTo>
                <a:lnTo>
                  <a:pt x="1344942" y="517474"/>
                </a:lnTo>
                <a:lnTo>
                  <a:pt x="1347203" y="50631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34" name="Google Shape;434;p51"/>
          <p:cNvGrpSpPr/>
          <p:nvPr/>
        </p:nvGrpSpPr>
        <p:grpSpPr>
          <a:xfrm>
            <a:off x="3034304" y="922354"/>
            <a:ext cx="345757" cy="323215"/>
            <a:chOff x="3034304" y="922355"/>
            <a:chExt cx="345757" cy="323215"/>
          </a:xfrm>
        </p:grpSpPr>
        <p:sp>
          <p:nvSpPr>
            <p:cNvPr id="435" name="Google Shape;435;p51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36" name="Google Shape;436;p51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37" name="Google Shape;437;p51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38" name="Google Shape;438;p51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1400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39" name="Google Shape;439;p51"/>
          <p:cNvSpPr txBox="1"/>
          <p:nvPr/>
        </p:nvSpPr>
        <p:spPr>
          <a:xfrm>
            <a:off x="3147971" y="2493518"/>
            <a:ext cx="1182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p51"/>
          <p:cNvSpPr txBox="1"/>
          <p:nvPr/>
        </p:nvSpPr>
        <p:spPr>
          <a:xfrm>
            <a:off x="3849370" y="922350"/>
            <a:ext cx="50907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Abanderamiento y Evento de despedida para la delegación que representará a Chile en Turín</a:t>
            </a:r>
            <a:r>
              <a:rPr lang="es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Italia. </a:t>
            </a:r>
            <a:endParaRPr sz="1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41" name="Google Shape;441;p51"/>
          <p:cNvGrpSpPr/>
          <p:nvPr/>
        </p:nvGrpSpPr>
        <p:grpSpPr>
          <a:xfrm>
            <a:off x="3034204" y="2038905"/>
            <a:ext cx="345757" cy="323215"/>
            <a:chOff x="3034304" y="922355"/>
            <a:chExt cx="345757" cy="323215"/>
          </a:xfrm>
        </p:grpSpPr>
        <p:sp>
          <p:nvSpPr>
            <p:cNvPr id="442" name="Google Shape;442;p51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43" name="Google Shape;443;p51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44" name="Google Shape;444;p51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45" name="Google Shape;445;p51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46" name="Google Shape;446;p51"/>
          <p:cNvSpPr txBox="1"/>
          <p:nvPr/>
        </p:nvSpPr>
        <p:spPr>
          <a:xfrm>
            <a:off x="3849370" y="1992526"/>
            <a:ext cx="50907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Mundiales de Invierno en Turín</a:t>
            </a:r>
            <a:r>
              <a:rPr b="1" lang="es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2025 (marzo), Italia.</a:t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7" name="Google Shape;447;p51"/>
          <p:cNvSpPr/>
          <p:nvPr/>
        </p:nvSpPr>
        <p:spPr>
          <a:xfrm>
            <a:off x="3283856" y="313931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48" name="Google Shape;448;p51"/>
          <p:cNvGrpSpPr/>
          <p:nvPr/>
        </p:nvGrpSpPr>
        <p:grpSpPr>
          <a:xfrm>
            <a:off x="3034204" y="2992155"/>
            <a:ext cx="345757" cy="323215"/>
            <a:chOff x="3034304" y="922355"/>
            <a:chExt cx="345757" cy="323215"/>
          </a:xfrm>
        </p:grpSpPr>
        <p:sp>
          <p:nvSpPr>
            <p:cNvPr id="449" name="Google Shape;449;p51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50" name="Google Shape;450;p51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51" name="Google Shape;451;p51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52" name="Google Shape;452;p51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53" name="Google Shape;453;p51"/>
          <p:cNvSpPr txBox="1"/>
          <p:nvPr/>
        </p:nvSpPr>
        <p:spPr>
          <a:xfrm>
            <a:off x="3870425" y="2959175"/>
            <a:ext cx="4763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Regionales 2025  clasificatorios a los Juegos Nacionales 2026, Actividades deportivas, de salud y liderazgo</a:t>
            </a:r>
            <a:r>
              <a:rPr lang="es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en distintas regiones del país. </a:t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54" name="Google Shape;45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675" y="1858025"/>
            <a:ext cx="2437202" cy="162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2"/>
          <p:cNvSpPr/>
          <p:nvPr/>
        </p:nvSpPr>
        <p:spPr>
          <a:xfrm>
            <a:off x="3283856" y="218606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60" name="Google Shape;460;p52"/>
          <p:cNvSpPr txBox="1"/>
          <p:nvPr>
            <p:ph idx="4294967295" type="ctrTitle"/>
          </p:nvPr>
        </p:nvSpPr>
        <p:spPr>
          <a:xfrm>
            <a:off x="270225" y="181700"/>
            <a:ext cx="258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Lexend"/>
                <a:ea typeface="Lexend"/>
                <a:cs typeface="Lexend"/>
                <a:sym typeface="Lexend"/>
              </a:rPr>
              <a:t>Calendario Actividades 2026 Rumbo a Santiago 2027</a:t>
            </a:r>
            <a:endParaRPr b="1" sz="15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61" name="Google Shape;461;p52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2"/>
          <p:cNvSpPr/>
          <p:nvPr/>
        </p:nvSpPr>
        <p:spPr>
          <a:xfrm>
            <a:off x="3147966" y="825976"/>
            <a:ext cx="673735" cy="3382328"/>
          </a:xfrm>
          <a:custGeom>
            <a:rect b="b" l="l" r="r" t="t"/>
            <a:pathLst>
              <a:path extrusionOk="0" h="6764655" w="1347470">
                <a:moveTo>
                  <a:pt x="61391" y="30695"/>
                </a:moveTo>
                <a:lnTo>
                  <a:pt x="58978" y="18745"/>
                </a:lnTo>
                <a:lnTo>
                  <a:pt x="52400" y="8991"/>
                </a:lnTo>
                <a:lnTo>
                  <a:pt x="42646" y="2413"/>
                </a:lnTo>
                <a:lnTo>
                  <a:pt x="30695" y="0"/>
                </a:lnTo>
                <a:lnTo>
                  <a:pt x="18745" y="2413"/>
                </a:lnTo>
                <a:lnTo>
                  <a:pt x="8991" y="8991"/>
                </a:lnTo>
                <a:lnTo>
                  <a:pt x="2413" y="18745"/>
                </a:lnTo>
                <a:lnTo>
                  <a:pt x="0" y="30695"/>
                </a:lnTo>
                <a:lnTo>
                  <a:pt x="0" y="6733540"/>
                </a:lnTo>
                <a:lnTo>
                  <a:pt x="2413" y="6745491"/>
                </a:lnTo>
                <a:lnTo>
                  <a:pt x="8991" y="6755244"/>
                </a:lnTo>
                <a:lnTo>
                  <a:pt x="18745" y="6761823"/>
                </a:lnTo>
                <a:lnTo>
                  <a:pt x="30695" y="6764236"/>
                </a:lnTo>
                <a:lnTo>
                  <a:pt x="42646" y="6761823"/>
                </a:lnTo>
                <a:lnTo>
                  <a:pt x="52400" y="6755244"/>
                </a:lnTo>
                <a:lnTo>
                  <a:pt x="58978" y="6745491"/>
                </a:lnTo>
                <a:lnTo>
                  <a:pt x="61391" y="6733540"/>
                </a:lnTo>
                <a:lnTo>
                  <a:pt x="61391" y="30695"/>
                </a:lnTo>
                <a:close/>
              </a:path>
              <a:path extrusionOk="0" h="6764655" w="1347470">
                <a:moveTo>
                  <a:pt x="1347203" y="506310"/>
                </a:moveTo>
                <a:lnTo>
                  <a:pt x="1344942" y="495147"/>
                </a:lnTo>
                <a:lnTo>
                  <a:pt x="1338795" y="486029"/>
                </a:lnTo>
                <a:lnTo>
                  <a:pt x="1329677" y="479869"/>
                </a:lnTo>
                <a:lnTo>
                  <a:pt x="1318514" y="477621"/>
                </a:lnTo>
                <a:lnTo>
                  <a:pt x="300799" y="477621"/>
                </a:lnTo>
                <a:lnTo>
                  <a:pt x="289636" y="479869"/>
                </a:lnTo>
                <a:lnTo>
                  <a:pt x="280517" y="486029"/>
                </a:lnTo>
                <a:lnTo>
                  <a:pt x="274370" y="495147"/>
                </a:lnTo>
                <a:lnTo>
                  <a:pt x="272110" y="506310"/>
                </a:lnTo>
                <a:lnTo>
                  <a:pt x="274370" y="517474"/>
                </a:lnTo>
                <a:lnTo>
                  <a:pt x="280517" y="526592"/>
                </a:lnTo>
                <a:lnTo>
                  <a:pt x="289636" y="532739"/>
                </a:lnTo>
                <a:lnTo>
                  <a:pt x="300799" y="535000"/>
                </a:lnTo>
                <a:lnTo>
                  <a:pt x="1318501" y="535000"/>
                </a:lnTo>
                <a:lnTo>
                  <a:pt x="1329677" y="532752"/>
                </a:lnTo>
                <a:lnTo>
                  <a:pt x="1338795" y="526592"/>
                </a:lnTo>
                <a:lnTo>
                  <a:pt x="1344942" y="517474"/>
                </a:lnTo>
                <a:lnTo>
                  <a:pt x="1347203" y="50631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63" name="Google Shape;463;p52"/>
          <p:cNvGrpSpPr/>
          <p:nvPr/>
        </p:nvGrpSpPr>
        <p:grpSpPr>
          <a:xfrm>
            <a:off x="3034304" y="922354"/>
            <a:ext cx="345757" cy="323215"/>
            <a:chOff x="3034304" y="922355"/>
            <a:chExt cx="345757" cy="323215"/>
          </a:xfrm>
        </p:grpSpPr>
        <p:sp>
          <p:nvSpPr>
            <p:cNvPr id="464" name="Google Shape;464;p52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65" name="Google Shape;465;p52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66" name="Google Shape;466;p52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67" name="Google Shape;467;p52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1400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68" name="Google Shape;468;p52"/>
          <p:cNvSpPr txBox="1"/>
          <p:nvPr/>
        </p:nvSpPr>
        <p:spPr>
          <a:xfrm>
            <a:off x="3147971" y="2493518"/>
            <a:ext cx="1182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9" name="Google Shape;469;p52"/>
          <p:cNvSpPr txBox="1"/>
          <p:nvPr/>
        </p:nvSpPr>
        <p:spPr>
          <a:xfrm>
            <a:off x="3849375" y="922350"/>
            <a:ext cx="43194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Abanderamiento y Evento de despedida en las 16 regiones</a:t>
            </a: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del país, de delegaciones regionales que participarán de los JJ NN 2026</a:t>
            </a:r>
            <a:endParaRPr sz="3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70" name="Google Shape;470;p52"/>
          <p:cNvGrpSpPr/>
          <p:nvPr/>
        </p:nvGrpSpPr>
        <p:grpSpPr>
          <a:xfrm>
            <a:off x="3034204" y="2038905"/>
            <a:ext cx="345757" cy="323215"/>
            <a:chOff x="3034304" y="922355"/>
            <a:chExt cx="345757" cy="323215"/>
          </a:xfrm>
        </p:grpSpPr>
        <p:sp>
          <p:nvSpPr>
            <p:cNvPr id="471" name="Google Shape;471;p52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72" name="Google Shape;472;p52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73" name="Google Shape;473;p52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74" name="Google Shape;474;p52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2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75" name="Google Shape;475;p52"/>
          <p:cNvSpPr txBox="1"/>
          <p:nvPr/>
        </p:nvSpPr>
        <p:spPr>
          <a:xfrm>
            <a:off x="3849375" y="1992525"/>
            <a:ext cx="4319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11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Juegos Nacionales 2026</a:t>
            </a: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Clasificatorios a Santiago 2027</a:t>
            </a:r>
            <a:endParaRPr sz="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6" name="Google Shape;476;p52"/>
          <p:cNvSpPr/>
          <p:nvPr/>
        </p:nvSpPr>
        <p:spPr>
          <a:xfrm>
            <a:off x="3283856" y="3139310"/>
            <a:ext cx="537845" cy="28892"/>
          </a:xfrm>
          <a:custGeom>
            <a:rect b="b" l="l" r="r" t="t"/>
            <a:pathLst>
              <a:path extrusionOk="0" h="57785" w="1075690">
                <a:moveTo>
                  <a:pt x="1046394" y="0"/>
                </a:moveTo>
                <a:lnTo>
                  <a:pt x="28690" y="0"/>
                </a:lnTo>
                <a:lnTo>
                  <a:pt x="17523" y="2254"/>
                </a:lnTo>
                <a:lnTo>
                  <a:pt x="8403" y="8403"/>
                </a:lnTo>
                <a:lnTo>
                  <a:pt x="2254" y="17522"/>
                </a:lnTo>
                <a:lnTo>
                  <a:pt x="0" y="28689"/>
                </a:lnTo>
                <a:lnTo>
                  <a:pt x="2254" y="39857"/>
                </a:lnTo>
                <a:lnTo>
                  <a:pt x="8403" y="48976"/>
                </a:lnTo>
                <a:lnTo>
                  <a:pt x="17523" y="55125"/>
                </a:lnTo>
                <a:lnTo>
                  <a:pt x="28690" y="57379"/>
                </a:lnTo>
                <a:lnTo>
                  <a:pt x="1046393" y="57381"/>
                </a:lnTo>
                <a:lnTo>
                  <a:pt x="1057560" y="55126"/>
                </a:lnTo>
                <a:lnTo>
                  <a:pt x="1066679" y="48978"/>
                </a:lnTo>
                <a:lnTo>
                  <a:pt x="1072828" y="39858"/>
                </a:lnTo>
                <a:lnTo>
                  <a:pt x="1075084" y="28690"/>
                </a:lnTo>
                <a:lnTo>
                  <a:pt x="1072829" y="17522"/>
                </a:lnTo>
                <a:lnTo>
                  <a:pt x="1066681" y="8403"/>
                </a:lnTo>
                <a:lnTo>
                  <a:pt x="1057562" y="2254"/>
                </a:lnTo>
                <a:lnTo>
                  <a:pt x="1046394" y="0"/>
                </a:lnTo>
                <a:close/>
              </a:path>
            </a:pathLst>
          </a:custGeom>
          <a:solidFill>
            <a:srgbClr val="E2B5B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grpSp>
        <p:nvGrpSpPr>
          <p:cNvPr id="477" name="Google Shape;477;p52"/>
          <p:cNvGrpSpPr/>
          <p:nvPr/>
        </p:nvGrpSpPr>
        <p:grpSpPr>
          <a:xfrm>
            <a:off x="3034204" y="2992155"/>
            <a:ext cx="345757" cy="323215"/>
            <a:chOff x="3034304" y="922355"/>
            <a:chExt cx="345757" cy="323215"/>
          </a:xfrm>
        </p:grpSpPr>
        <p:sp>
          <p:nvSpPr>
            <p:cNvPr id="478" name="Google Shape;478;p52"/>
            <p:cNvSpPr/>
            <p:nvPr/>
          </p:nvSpPr>
          <p:spPr>
            <a:xfrm>
              <a:off x="3034304" y="922355"/>
              <a:ext cx="345757" cy="323215"/>
            </a:xfrm>
            <a:custGeom>
              <a:rect b="b" l="l" r="r" t="t"/>
              <a:pathLst>
                <a:path extrusionOk="0" h="646430" w="691515">
                  <a:moveTo>
                    <a:pt x="562016" y="0"/>
                  </a:moveTo>
                  <a:lnTo>
                    <a:pt x="129189" y="0"/>
                  </a:lnTo>
                  <a:lnTo>
                    <a:pt x="78902" y="10152"/>
                  </a:lnTo>
                  <a:lnTo>
                    <a:pt x="37838" y="37839"/>
                  </a:lnTo>
                  <a:lnTo>
                    <a:pt x="10152" y="78903"/>
                  </a:lnTo>
                  <a:lnTo>
                    <a:pt x="0" y="129190"/>
                  </a:lnTo>
                  <a:lnTo>
                    <a:pt x="0" y="516759"/>
                  </a:lnTo>
                  <a:lnTo>
                    <a:pt x="10152" y="567045"/>
                  </a:lnTo>
                  <a:lnTo>
                    <a:pt x="37838" y="608110"/>
                  </a:lnTo>
                  <a:lnTo>
                    <a:pt x="78902" y="635797"/>
                  </a:lnTo>
                  <a:lnTo>
                    <a:pt x="129189" y="645949"/>
                  </a:lnTo>
                  <a:lnTo>
                    <a:pt x="562016" y="645949"/>
                  </a:lnTo>
                  <a:lnTo>
                    <a:pt x="612302" y="635797"/>
                  </a:lnTo>
                  <a:lnTo>
                    <a:pt x="653367" y="608110"/>
                  </a:lnTo>
                  <a:lnTo>
                    <a:pt x="681053" y="567045"/>
                  </a:lnTo>
                  <a:lnTo>
                    <a:pt x="691206" y="516759"/>
                  </a:lnTo>
                  <a:lnTo>
                    <a:pt x="691206" y="129190"/>
                  </a:lnTo>
                  <a:lnTo>
                    <a:pt x="681053" y="78903"/>
                  </a:lnTo>
                  <a:lnTo>
                    <a:pt x="653367" y="37839"/>
                  </a:lnTo>
                  <a:lnTo>
                    <a:pt x="612302" y="10152"/>
                  </a:lnTo>
                  <a:lnTo>
                    <a:pt x="562016" y="0"/>
                  </a:lnTo>
                  <a:close/>
                </a:path>
              </a:pathLst>
            </a:custGeom>
            <a:solidFill>
              <a:srgbClr val="FCCF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grpSp>
          <p:nvGrpSpPr>
            <p:cNvPr id="479" name="Google Shape;479;p52"/>
            <p:cNvGrpSpPr/>
            <p:nvPr/>
          </p:nvGrpSpPr>
          <p:grpSpPr>
            <a:xfrm>
              <a:off x="3034304" y="922354"/>
              <a:ext cx="345757" cy="323215"/>
              <a:chOff x="3034304" y="922355"/>
              <a:chExt cx="345757" cy="323215"/>
            </a:xfrm>
          </p:grpSpPr>
          <p:sp>
            <p:nvSpPr>
              <p:cNvPr id="480" name="Google Shape;480;p52"/>
              <p:cNvSpPr/>
              <p:nvPr/>
            </p:nvSpPr>
            <p:spPr>
              <a:xfrm>
                <a:off x="3034304" y="922355"/>
                <a:ext cx="345757" cy="323215"/>
              </a:xfrm>
              <a:custGeom>
                <a:rect b="b" l="l" r="r" t="t"/>
                <a:pathLst>
                  <a:path extrusionOk="0" h="646430" w="691515">
                    <a:moveTo>
                      <a:pt x="0" y="129190"/>
                    </a:moveTo>
                    <a:lnTo>
                      <a:pt x="10152" y="78903"/>
                    </a:lnTo>
                    <a:lnTo>
                      <a:pt x="37838" y="37838"/>
                    </a:lnTo>
                    <a:lnTo>
                      <a:pt x="78903" y="10152"/>
                    </a:lnTo>
                    <a:lnTo>
                      <a:pt x="129190" y="0"/>
                    </a:lnTo>
                    <a:lnTo>
                      <a:pt x="562016" y="0"/>
                    </a:lnTo>
                    <a:lnTo>
                      <a:pt x="612303" y="10152"/>
                    </a:lnTo>
                    <a:lnTo>
                      <a:pt x="653368" y="37838"/>
                    </a:lnTo>
                    <a:lnTo>
                      <a:pt x="681054" y="78903"/>
                    </a:lnTo>
                    <a:lnTo>
                      <a:pt x="691207" y="129190"/>
                    </a:lnTo>
                    <a:lnTo>
                      <a:pt x="691207" y="516758"/>
                    </a:lnTo>
                    <a:lnTo>
                      <a:pt x="681054" y="567045"/>
                    </a:lnTo>
                    <a:lnTo>
                      <a:pt x="653368" y="608110"/>
                    </a:lnTo>
                    <a:lnTo>
                      <a:pt x="612303" y="635796"/>
                    </a:lnTo>
                    <a:lnTo>
                      <a:pt x="562016" y="645949"/>
                    </a:lnTo>
                    <a:lnTo>
                      <a:pt x="129190" y="645949"/>
                    </a:lnTo>
                    <a:lnTo>
                      <a:pt x="78903" y="635796"/>
                    </a:lnTo>
                    <a:lnTo>
                      <a:pt x="37838" y="608110"/>
                    </a:lnTo>
                    <a:lnTo>
                      <a:pt x="10152" y="567045"/>
                    </a:lnTo>
                    <a:lnTo>
                      <a:pt x="0" y="516758"/>
                    </a:lnTo>
                    <a:lnTo>
                      <a:pt x="0" y="12919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rgbClr val="E2B5B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/>
              </a:p>
            </p:txBody>
          </p:sp>
          <p:sp>
            <p:nvSpPr>
              <p:cNvPr id="481" name="Google Shape;481;p52"/>
              <p:cNvSpPr txBox="1"/>
              <p:nvPr/>
            </p:nvSpPr>
            <p:spPr>
              <a:xfrm>
                <a:off x="3082428" y="960750"/>
                <a:ext cx="249300" cy="22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6350">
                <a:noAutofit/>
              </a:bodyPr>
              <a:lstStyle/>
              <a:p>
                <a:pPr indent="0" lvl="0" marL="1270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>
                    <a:solidFill>
                      <a:srgbClr val="F84748"/>
                    </a:solidFill>
                    <a:latin typeface="Tahoma"/>
                    <a:ea typeface="Tahoma"/>
                    <a:cs typeface="Tahoma"/>
                    <a:sym typeface="Tahoma"/>
                  </a:rPr>
                  <a:t>3</a:t>
                </a:r>
                <a:endParaRPr sz="14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482" name="Google Shape;482;p52"/>
          <p:cNvSpPr txBox="1"/>
          <p:nvPr/>
        </p:nvSpPr>
        <p:spPr>
          <a:xfrm>
            <a:off x="3867239" y="2959175"/>
            <a:ext cx="4041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Eventos varios de presentación y promoción del</a:t>
            </a:r>
            <a:r>
              <a:rPr b="1" lang="es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 Team Oe Chile.</a:t>
            </a:r>
            <a:endParaRPr b="1" sz="300">
              <a:solidFill>
                <a:srgbClr val="F8474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83" name="Google Shape;483;p52"/>
          <p:cNvPicPr preferRelativeResize="0"/>
          <p:nvPr/>
        </p:nvPicPr>
        <p:blipFill rotWithShape="1">
          <a:blip r:embed="rId5">
            <a:alphaModFix/>
          </a:blip>
          <a:srcRect b="0" l="16352" r="0" t="0"/>
          <a:stretch/>
        </p:blipFill>
        <p:spPr>
          <a:xfrm>
            <a:off x="345675" y="1789425"/>
            <a:ext cx="2437202" cy="1809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3"/>
          <p:cNvPicPr preferRelativeResize="0"/>
          <p:nvPr/>
        </p:nvPicPr>
        <p:blipFill rotWithShape="1">
          <a:blip r:embed="rId4">
            <a:alphaModFix/>
          </a:blip>
          <a:srcRect b="0" l="25210" r="18199" t="764"/>
          <a:stretch/>
        </p:blipFill>
        <p:spPr>
          <a:xfrm>
            <a:off x="4191000" y="0"/>
            <a:ext cx="4953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989325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625" y="191650"/>
            <a:ext cx="1908398" cy="5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3"/>
          <p:cNvSpPr txBox="1"/>
          <p:nvPr>
            <p:ph idx="4294967295" type="ctrTitle"/>
          </p:nvPr>
        </p:nvSpPr>
        <p:spPr>
          <a:xfrm>
            <a:off x="529300" y="2274600"/>
            <a:ext cx="3482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3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Team OE Chile llega a Santiago 2027! </a:t>
            </a:r>
            <a:endParaRPr b="1" sz="53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4"/>
          <p:cNvSpPr txBox="1"/>
          <p:nvPr/>
        </p:nvSpPr>
        <p:spPr>
          <a:xfrm>
            <a:off x="4401700" y="1164875"/>
            <a:ext cx="4118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Te invitamos a ser parte de  este camino Rumbo a Santiago 2027! Sé un socio del Team OE Chile! </a:t>
            </a:r>
            <a:r>
              <a:rPr b="1" lang="es" sz="25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Súmate a la </a:t>
            </a:r>
            <a:r>
              <a:rPr b="1" lang="es" sz="25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inclusión</a:t>
            </a:r>
            <a:r>
              <a:rPr b="1" lang="es" sz="25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! </a:t>
            </a:r>
            <a:endParaRPr b="1" sz="25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97" name="Google Shape;497;p54"/>
          <p:cNvPicPr preferRelativeResize="0"/>
          <p:nvPr/>
        </p:nvPicPr>
        <p:blipFill rotWithShape="1">
          <a:blip r:embed="rId4">
            <a:alphaModFix/>
          </a:blip>
          <a:srcRect b="7561" l="30735" r="39717" t="0"/>
          <a:stretch/>
        </p:blipFill>
        <p:spPr>
          <a:xfrm>
            <a:off x="673375" y="881825"/>
            <a:ext cx="3298800" cy="3441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439025"/>
            <a:ext cx="4721700" cy="26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s" sz="1787"/>
              <a:t>+</a:t>
            </a:r>
            <a:r>
              <a:rPr b="1" lang="es" sz="1787"/>
              <a:t> 6.500 atletas</a:t>
            </a:r>
            <a:endParaRPr b="1" sz="1787"/>
          </a:p>
          <a:p>
            <a:pPr indent="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b="1" lang="es" sz="1787"/>
              <a:t>170 países</a:t>
            </a:r>
            <a:endParaRPr sz="1787"/>
          </a:p>
          <a:p>
            <a:pPr indent="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b="1" lang="es" sz="1787"/>
              <a:t>22 disciplinas</a:t>
            </a:r>
            <a:r>
              <a:rPr lang="es" sz="1787"/>
              <a:t> deportivas</a:t>
            </a:r>
            <a:endParaRPr sz="1787"/>
          </a:p>
          <a:p>
            <a:pPr indent="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787"/>
          </a:p>
          <a:p>
            <a:pPr indent="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s" sz="1787"/>
              <a:t>Ministerio del Deporte para la </a:t>
            </a:r>
            <a:r>
              <a:rPr lang="es" sz="1787"/>
              <a:t>realización</a:t>
            </a:r>
            <a:r>
              <a:rPr lang="es" sz="1787"/>
              <a:t> de los Juegos Mundiales</a:t>
            </a:r>
            <a:endParaRPr sz="1787"/>
          </a:p>
          <a:p>
            <a:pPr indent="0" lvl="0" marL="4572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018"/>
              <a:buNone/>
            </a:pPr>
            <a:r>
              <a:rPr b="1" lang="es" sz="1787"/>
              <a:t>Inversión 134 millones dólares</a:t>
            </a:r>
            <a:r>
              <a:rPr lang="es" sz="1787"/>
              <a:t> </a:t>
            </a:r>
            <a:endParaRPr sz="1787"/>
          </a:p>
        </p:txBody>
      </p:sp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5746200" cy="4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999"/>
              <a:buNone/>
            </a:pPr>
            <a:r>
              <a:rPr b="1" lang="es" sz="1800">
                <a:latin typeface="Lexend"/>
                <a:ea typeface="Lexend"/>
                <a:cs typeface="Lexend"/>
                <a:sym typeface="Lexend"/>
              </a:rPr>
              <a:t>LOS JUEGOS MUNDIALES DE OLIMPIADAS ESPECIALES </a:t>
            </a:r>
            <a:endParaRPr b="1" sz="18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450" y="1194238"/>
            <a:ext cx="1750425" cy="31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5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5"/>
          <p:cNvSpPr txBox="1"/>
          <p:nvPr/>
        </p:nvSpPr>
        <p:spPr>
          <a:xfrm>
            <a:off x="709675" y="1155750"/>
            <a:ext cx="41964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JUNTOS</a:t>
            </a:r>
            <a:endParaRPr b="1" sz="7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3" name="Google Shape;503;p55"/>
          <p:cNvSpPr txBox="1"/>
          <p:nvPr/>
        </p:nvSpPr>
        <p:spPr>
          <a:xfrm>
            <a:off x="823800" y="1955825"/>
            <a:ext cx="4380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1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HACIA UN</a:t>
            </a:r>
            <a:endParaRPr sz="61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4" name="Google Shape;504;p55"/>
          <p:cNvSpPr txBox="1"/>
          <p:nvPr/>
        </p:nvSpPr>
        <p:spPr>
          <a:xfrm>
            <a:off x="823800" y="2717650"/>
            <a:ext cx="3822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7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MUNDO</a:t>
            </a:r>
            <a:endParaRPr sz="7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55"/>
          <p:cNvSpPr txBox="1"/>
          <p:nvPr/>
        </p:nvSpPr>
        <p:spPr>
          <a:xfrm>
            <a:off x="874850" y="3257025"/>
            <a:ext cx="38229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INCLUSIVO</a:t>
            </a:r>
            <a:endParaRPr b="1" sz="1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506" name="Google Shape;506;p55"/>
          <p:cNvCxnSpPr/>
          <p:nvPr/>
        </p:nvCxnSpPr>
        <p:spPr>
          <a:xfrm>
            <a:off x="4953125" y="960900"/>
            <a:ext cx="27900" cy="3221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7" name="Google Shape;5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450" y="1079500"/>
            <a:ext cx="3086475" cy="29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16344" l="0" r="0" t="2460"/>
          <a:stretch/>
        </p:blipFill>
        <p:spPr>
          <a:xfrm>
            <a:off x="4657650" y="-43176"/>
            <a:ext cx="4486349" cy="51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4900"/>
            <a:ext cx="6408402" cy="518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>
            <p:ph type="ctrTitle"/>
          </p:nvPr>
        </p:nvSpPr>
        <p:spPr>
          <a:xfrm>
            <a:off x="328600" y="1529250"/>
            <a:ext cx="4189200" cy="17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Te invitamos a ser Sponsor del Team OE Chile </a:t>
            </a:r>
            <a:endParaRPr b="1" sz="2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sz="2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  parte de  este camino Rumbo a Santiago 2027!</a:t>
            </a:r>
            <a:endParaRPr b="1" sz="2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¡Únete al éxito, Chile!</a:t>
            </a:r>
            <a:endParaRPr b="1" sz="4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625" y="191650"/>
            <a:ext cx="1908398" cy="5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740875" y="2833425"/>
            <a:ext cx="3875100" cy="489300"/>
          </a:xfrm>
          <a:prstGeom prst="rect">
            <a:avLst/>
          </a:prstGeom>
          <a:solidFill>
            <a:srgbClr val="FFD7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1041150" y="2166225"/>
            <a:ext cx="2159400" cy="621900"/>
          </a:xfrm>
          <a:prstGeom prst="rect">
            <a:avLst/>
          </a:prstGeom>
          <a:solidFill>
            <a:srgbClr val="FFD7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6950" y="956400"/>
            <a:ext cx="3041526" cy="3041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305450" y="1507425"/>
            <a:ext cx="4501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800">
                <a:solidFill>
                  <a:srgbClr val="DB1620"/>
                </a:solidFill>
                <a:latin typeface="Lexend"/>
                <a:ea typeface="Lexend"/>
                <a:cs typeface="Lexend"/>
                <a:sym typeface="Lexend"/>
              </a:rPr>
              <a:t>Súmate como sponsor del Team OE Chile</a:t>
            </a:r>
            <a:r>
              <a:rPr b="1" lang="es" sz="3800">
                <a:solidFill>
                  <a:srgbClr val="DB162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sz="1200">
              <a:solidFill>
                <a:srgbClr val="DB162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2"/>
          <p:cNvGrpSpPr/>
          <p:nvPr/>
        </p:nvGrpSpPr>
        <p:grpSpPr>
          <a:xfrm>
            <a:off x="3314700" y="554939"/>
            <a:ext cx="552390" cy="883860"/>
            <a:chOff x="6629400" y="1719477"/>
            <a:chExt cx="1104780" cy="1767720"/>
          </a:xfrm>
        </p:grpSpPr>
        <p:pic>
          <p:nvPicPr>
            <p:cNvPr id="124" name="Google Shape;124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29400" y="1719477"/>
              <a:ext cx="1104780" cy="176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2"/>
            <p:cNvSpPr/>
            <p:nvPr/>
          </p:nvSpPr>
          <p:spPr>
            <a:xfrm>
              <a:off x="6762511" y="2012556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838556" y="0"/>
                  </a:moveTo>
                  <a:lnTo>
                    <a:pt x="0" y="0"/>
                  </a:lnTo>
                  <a:lnTo>
                    <a:pt x="0" y="1201364"/>
                  </a:lnTo>
                  <a:lnTo>
                    <a:pt x="838556" y="1201364"/>
                  </a:lnTo>
                  <a:lnTo>
                    <a:pt x="838556" y="0"/>
                  </a:lnTo>
                  <a:close/>
                </a:path>
              </a:pathLst>
            </a:custGeom>
            <a:solidFill>
              <a:srgbClr val="FFD7D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6762511" y="2012556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0" y="0"/>
                  </a:moveTo>
                  <a:lnTo>
                    <a:pt x="838557" y="0"/>
                  </a:lnTo>
                  <a:lnTo>
                    <a:pt x="838557" y="1201364"/>
                  </a:lnTo>
                  <a:lnTo>
                    <a:pt x="0" y="12013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5400">
              <a:solidFill>
                <a:srgbClr val="FFD7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127" name="Google Shape;127;p22"/>
          <p:cNvSpPr txBox="1"/>
          <p:nvPr/>
        </p:nvSpPr>
        <p:spPr>
          <a:xfrm>
            <a:off x="4072136" y="674878"/>
            <a:ext cx="4499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Ser parte del mundo inclusivo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Apoyar	al Team OE Chile muestra un compromiso con la inclusión y el empoderamiento de personas con discapacidades intelectuales.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28" name="Google Shape;128;p22"/>
          <p:cNvGrpSpPr/>
          <p:nvPr/>
        </p:nvGrpSpPr>
        <p:grpSpPr>
          <a:xfrm>
            <a:off x="3314700" y="1581150"/>
            <a:ext cx="552390" cy="883860"/>
            <a:chOff x="6629400" y="3771900"/>
            <a:chExt cx="1104780" cy="1767720"/>
          </a:xfrm>
        </p:grpSpPr>
        <p:pic>
          <p:nvPicPr>
            <p:cNvPr id="129" name="Google Shape;129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29400" y="3771900"/>
              <a:ext cx="1104780" cy="176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22"/>
            <p:cNvSpPr/>
            <p:nvPr/>
          </p:nvSpPr>
          <p:spPr>
            <a:xfrm>
              <a:off x="6762511" y="4144803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838556" y="0"/>
                  </a:moveTo>
                  <a:lnTo>
                    <a:pt x="0" y="0"/>
                  </a:lnTo>
                  <a:lnTo>
                    <a:pt x="0" y="1201364"/>
                  </a:lnTo>
                  <a:lnTo>
                    <a:pt x="838556" y="1201364"/>
                  </a:lnTo>
                  <a:lnTo>
                    <a:pt x="838556" y="0"/>
                  </a:lnTo>
                  <a:close/>
                </a:path>
              </a:pathLst>
            </a:custGeom>
            <a:solidFill>
              <a:srgbClr val="FFD7D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6762511" y="4144803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0" y="0"/>
                  </a:moveTo>
                  <a:lnTo>
                    <a:pt x="838557" y="0"/>
                  </a:lnTo>
                  <a:lnTo>
                    <a:pt x="838557" y="1201364"/>
                  </a:lnTo>
                  <a:lnTo>
                    <a:pt x="0" y="12013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5400">
              <a:solidFill>
                <a:srgbClr val="FFD7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132" name="Google Shape;132;p22"/>
          <p:cNvSpPr txBox="1"/>
          <p:nvPr/>
        </p:nvSpPr>
        <p:spPr>
          <a:xfrm>
            <a:off x="4072124" y="1590800"/>
            <a:ext cx="47712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Exposición de Marca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29399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Special Olympics es un movimiento reconocido mundialmente, ofreciendo a sus partner un </a:t>
            </a:r>
            <a:r>
              <a:rPr b="1"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espacio de relacionamiento </a:t>
            </a: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e involucramiento para alcanzar audiencias amplias y diversas.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33" name="Google Shape;133;p22"/>
          <p:cNvGrpSpPr/>
          <p:nvPr/>
        </p:nvGrpSpPr>
        <p:grpSpPr>
          <a:xfrm>
            <a:off x="3314700" y="2602290"/>
            <a:ext cx="552390" cy="883860"/>
            <a:chOff x="6629400" y="5814179"/>
            <a:chExt cx="1104780" cy="1767720"/>
          </a:xfrm>
        </p:grpSpPr>
        <p:pic>
          <p:nvPicPr>
            <p:cNvPr id="134" name="Google Shape;134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29400" y="5814179"/>
              <a:ext cx="1104780" cy="176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22"/>
            <p:cNvSpPr/>
            <p:nvPr/>
          </p:nvSpPr>
          <p:spPr>
            <a:xfrm>
              <a:off x="6762511" y="6187082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838556" y="0"/>
                  </a:moveTo>
                  <a:lnTo>
                    <a:pt x="0" y="0"/>
                  </a:lnTo>
                  <a:lnTo>
                    <a:pt x="0" y="1201364"/>
                  </a:lnTo>
                  <a:lnTo>
                    <a:pt x="838556" y="1201364"/>
                  </a:lnTo>
                  <a:lnTo>
                    <a:pt x="838556" y="0"/>
                  </a:lnTo>
                  <a:close/>
                </a:path>
              </a:pathLst>
            </a:custGeom>
            <a:solidFill>
              <a:srgbClr val="FFD7D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6762511" y="6187082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0" y="0"/>
                  </a:moveTo>
                  <a:lnTo>
                    <a:pt x="838557" y="0"/>
                  </a:lnTo>
                  <a:lnTo>
                    <a:pt x="838557" y="1201364"/>
                  </a:lnTo>
                  <a:lnTo>
                    <a:pt x="0" y="12013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5400">
              <a:solidFill>
                <a:srgbClr val="FFD7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137" name="Google Shape;137;p22"/>
          <p:cNvSpPr txBox="1"/>
          <p:nvPr/>
        </p:nvSpPr>
        <p:spPr>
          <a:xfrm>
            <a:off x="4072136" y="2625598"/>
            <a:ext cx="4499400" cy="8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Oportunidades de Marketing y Publicidad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Crearemos oportunidades para </a:t>
            </a:r>
            <a:r>
              <a:rPr b="1"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aumentar la exposición de marca </a:t>
            </a: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a través de </a:t>
            </a: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eventos,  campañas  de  medios  y  materiales  promocionales.  Además  de aumentar las posibilidades de relación y generación de alianzas con otros partner.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>
            <a:off x="3314700" y="3592890"/>
            <a:ext cx="552390" cy="883860"/>
            <a:chOff x="6629400" y="7795379"/>
            <a:chExt cx="1104780" cy="1767720"/>
          </a:xfrm>
        </p:grpSpPr>
        <p:pic>
          <p:nvPicPr>
            <p:cNvPr id="139" name="Google Shape;139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29400" y="7795379"/>
              <a:ext cx="1104780" cy="1767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2"/>
            <p:cNvSpPr/>
            <p:nvPr/>
          </p:nvSpPr>
          <p:spPr>
            <a:xfrm>
              <a:off x="6762511" y="8151494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838556" y="0"/>
                  </a:moveTo>
                  <a:lnTo>
                    <a:pt x="0" y="0"/>
                  </a:lnTo>
                  <a:lnTo>
                    <a:pt x="0" y="1201363"/>
                  </a:lnTo>
                  <a:lnTo>
                    <a:pt x="838556" y="1201363"/>
                  </a:lnTo>
                  <a:lnTo>
                    <a:pt x="838556" y="0"/>
                  </a:lnTo>
                  <a:close/>
                </a:path>
              </a:pathLst>
            </a:custGeom>
            <a:solidFill>
              <a:srgbClr val="FFD7D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6762511" y="8151494"/>
              <a:ext cx="838834" cy="1201420"/>
            </a:xfrm>
            <a:custGeom>
              <a:rect b="b" l="l" r="r" t="t"/>
              <a:pathLst>
                <a:path extrusionOk="0" h="1201420" w="838834">
                  <a:moveTo>
                    <a:pt x="0" y="0"/>
                  </a:moveTo>
                  <a:lnTo>
                    <a:pt x="838557" y="0"/>
                  </a:lnTo>
                  <a:lnTo>
                    <a:pt x="838557" y="1201364"/>
                  </a:lnTo>
                  <a:lnTo>
                    <a:pt x="0" y="12013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5400">
              <a:solidFill>
                <a:srgbClr val="FFD7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</p:grpSp>
      <p:sp>
        <p:nvSpPr>
          <p:cNvPr id="142" name="Google Shape;142;p22"/>
          <p:cNvSpPr txBox="1"/>
          <p:nvPr/>
        </p:nvSpPr>
        <p:spPr>
          <a:xfrm>
            <a:off x="4072125" y="3648498"/>
            <a:ext cx="4499400" cy="9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39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84748"/>
                </a:solidFill>
                <a:latin typeface="Ubuntu"/>
                <a:ea typeface="Ubuntu"/>
                <a:cs typeface="Ubuntu"/>
                <a:sym typeface="Ubuntu"/>
              </a:rPr>
              <a:t>Impacto en la comunidad </a:t>
            </a:r>
            <a:endParaRPr b="1" sz="1300">
              <a:solidFill>
                <a:srgbClr val="F8474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Tu apoyo puede tener un </a:t>
            </a:r>
            <a:r>
              <a:rPr b="1"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impacto significativo en la vida de los atletas</a:t>
            </a:r>
            <a:r>
              <a:rPr lang="es" sz="1000">
                <a:solidFill>
                  <a:srgbClr val="0D0D0D"/>
                </a:solidFill>
                <a:latin typeface="Ubuntu"/>
                <a:ea typeface="Ubuntu"/>
                <a:cs typeface="Ubuntu"/>
                <a:sym typeface="Ubuntu"/>
              </a:rPr>
              <a:t> de Special Olympics, proporcionándoles oportunidades para desarrollarse tanto física como emocionalmente, y ayudándoles a alcanzar su máximo potencial deportivo a nivel nacional e internacional.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3" name="Google Shape;143;p22"/>
          <p:cNvSpPr txBox="1"/>
          <p:nvPr>
            <p:ph idx="4294967295" type="title"/>
          </p:nvPr>
        </p:nvSpPr>
        <p:spPr>
          <a:xfrm>
            <a:off x="252400" y="497575"/>
            <a:ext cx="23256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0">
            <a:spAutoFit/>
          </a:bodyPr>
          <a:lstStyle/>
          <a:p>
            <a:pPr indent="0" lvl="0" marL="12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El valor de ser partner del </a:t>
            </a:r>
            <a:r>
              <a:rPr b="1" lang="es" sz="2400"/>
              <a:t>Team</a:t>
            </a:r>
            <a:r>
              <a:rPr b="1" lang="es" sz="2400"/>
              <a:t> OE Chile </a:t>
            </a:r>
            <a:endParaRPr b="1" sz="2400"/>
          </a:p>
        </p:txBody>
      </p:sp>
      <p:sp>
        <p:nvSpPr>
          <p:cNvPr id="144" name="Google Shape;144;p22"/>
          <p:cNvSpPr txBox="1"/>
          <p:nvPr/>
        </p:nvSpPr>
        <p:spPr>
          <a:xfrm>
            <a:off x="3387606" y="830834"/>
            <a:ext cx="406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3387606" y="1896110"/>
            <a:ext cx="406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3387606" y="2917190"/>
            <a:ext cx="406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3387606" y="3900170"/>
            <a:ext cx="406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7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idx="4294967295" type="title"/>
          </p:nvPr>
        </p:nvSpPr>
        <p:spPr>
          <a:xfrm>
            <a:off x="243675" y="288700"/>
            <a:ext cx="5244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0">
            <a:sp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s" sz="2100"/>
              <a:t>Categorías y valores </a:t>
            </a:r>
            <a:endParaRPr b="1" sz="2100"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0169" y="2274836"/>
            <a:ext cx="604707" cy="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0175" y="3265351"/>
            <a:ext cx="604707" cy="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0175" y="1277301"/>
            <a:ext cx="604707" cy="5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8">
            <a:alphaModFix/>
          </a:blip>
          <a:srcRect b="49955" l="29547" r="28635" t="5682"/>
          <a:stretch/>
        </p:blipFill>
        <p:spPr>
          <a:xfrm>
            <a:off x="1174050" y="1794160"/>
            <a:ext cx="1426899" cy="143451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/>
          <p:nvPr/>
        </p:nvSpPr>
        <p:spPr>
          <a:xfrm>
            <a:off x="3917830" y="1275453"/>
            <a:ext cx="4035000" cy="543000"/>
          </a:xfrm>
          <a:prstGeom prst="roundRect">
            <a:avLst>
              <a:gd fmla="val 16667" name="adj"/>
            </a:avLst>
          </a:prstGeom>
          <a:solidFill>
            <a:srgbClr val="FF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4075623" y="1374897"/>
            <a:ext cx="371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ctr">
              <a:lnSpc>
                <a:spcPct val="104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ORO</a:t>
            </a:r>
            <a:r>
              <a:rPr lang="es" sz="23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s" sz="23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100 MILLONES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3917830" y="2278082"/>
            <a:ext cx="4035000" cy="543000"/>
          </a:xfrm>
          <a:prstGeom prst="roundRect">
            <a:avLst>
              <a:gd fmla="val 16667" name="adj"/>
            </a:avLst>
          </a:prstGeom>
          <a:solidFill>
            <a:srgbClr val="FF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4075623" y="2377527"/>
            <a:ext cx="371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ctr">
              <a:lnSpc>
                <a:spcPct val="104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PLATA </a:t>
            </a:r>
            <a:r>
              <a:rPr b="1" lang="es" sz="23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50 MILLONES</a:t>
            </a:r>
            <a:endParaRPr sz="2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3917830" y="3272357"/>
            <a:ext cx="4035000" cy="543000"/>
          </a:xfrm>
          <a:prstGeom prst="roundRect">
            <a:avLst>
              <a:gd fmla="val 16667" name="adj"/>
            </a:avLst>
          </a:prstGeom>
          <a:solidFill>
            <a:srgbClr val="FF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4075623" y="3402101"/>
            <a:ext cx="3719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ctr">
              <a:lnSpc>
                <a:spcPct val="104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BRONCE </a:t>
            </a:r>
            <a:r>
              <a:rPr b="1" lang="es" sz="23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20</a:t>
            </a:r>
            <a:r>
              <a:rPr b="1" lang="es" sz="23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MILLONES</a:t>
            </a:r>
            <a:endParaRPr sz="2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idx="4294967295" type="title"/>
          </p:nvPr>
        </p:nvSpPr>
        <p:spPr>
          <a:xfrm>
            <a:off x="285325" y="1884450"/>
            <a:ext cx="23994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0">
            <a:spAutoFit/>
          </a:bodyPr>
          <a:lstStyle/>
          <a:p>
            <a:pPr indent="0" lvl="0" marL="12700" rtl="0" algn="l">
              <a:lnSpc>
                <a:spcPct val="76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/>
              <a:t>Derechos por categorías</a:t>
            </a:r>
            <a:endParaRPr b="1" sz="2500"/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4">
            <a:alphaModFix/>
          </a:blip>
          <a:srcRect b="11490" l="9964" r="16549" t="9043"/>
          <a:stretch/>
        </p:blipFill>
        <p:spPr>
          <a:xfrm>
            <a:off x="7534225" y="288700"/>
            <a:ext cx="1426902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5">
            <a:alphaModFix/>
          </a:blip>
          <a:srcRect b="1014" l="2459" r="41376" t="33953"/>
          <a:stretch/>
        </p:blipFill>
        <p:spPr>
          <a:xfrm>
            <a:off x="3361075" y="1566726"/>
            <a:ext cx="5104231" cy="300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/>
          <p:nvPr/>
        </p:nvSpPr>
        <p:spPr>
          <a:xfrm>
            <a:off x="3361075" y="1200304"/>
            <a:ext cx="1832100" cy="312300"/>
          </a:xfrm>
          <a:prstGeom prst="rect">
            <a:avLst/>
          </a:prstGeom>
          <a:solidFill>
            <a:srgbClr val="EE45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ORO</a:t>
            </a:r>
            <a:endParaRPr b="1"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3" name="Google Shape;173;p24"/>
          <p:cNvSpPr/>
          <p:nvPr/>
        </p:nvSpPr>
        <p:spPr>
          <a:xfrm>
            <a:off x="5231454" y="1200304"/>
            <a:ext cx="1614300" cy="312300"/>
          </a:xfrm>
          <a:prstGeom prst="rect">
            <a:avLst/>
          </a:prstGeom>
          <a:solidFill>
            <a:srgbClr val="EE45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PLATA</a:t>
            </a:r>
            <a:endParaRPr b="1"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4" name="Google Shape;174;p24"/>
          <p:cNvSpPr/>
          <p:nvPr/>
        </p:nvSpPr>
        <p:spPr>
          <a:xfrm>
            <a:off x="6883964" y="1200304"/>
            <a:ext cx="1581300" cy="312300"/>
          </a:xfrm>
          <a:prstGeom prst="rect">
            <a:avLst/>
          </a:prstGeom>
          <a:solidFill>
            <a:srgbClr val="EE45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BRONCE</a:t>
            </a:r>
            <a:endParaRPr b="1"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2640" y="843906"/>
            <a:ext cx="303974" cy="27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03519" y="868851"/>
            <a:ext cx="347173" cy="31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65025" y="868859"/>
            <a:ext cx="347167" cy="3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E Chi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